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90" r:id="rId2"/>
    <p:sldId id="300" r:id="rId3"/>
    <p:sldId id="373" r:id="rId4"/>
    <p:sldId id="375" r:id="rId5"/>
    <p:sldId id="306" r:id="rId6"/>
    <p:sldId id="322" r:id="rId7"/>
    <p:sldId id="339" r:id="rId8"/>
    <p:sldId id="340" r:id="rId9"/>
    <p:sldId id="341" r:id="rId10"/>
    <p:sldId id="342" r:id="rId11"/>
    <p:sldId id="343" r:id="rId12"/>
    <p:sldId id="348" r:id="rId13"/>
    <p:sldId id="344" r:id="rId14"/>
    <p:sldId id="345" r:id="rId15"/>
    <p:sldId id="346" r:id="rId16"/>
    <p:sldId id="347"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76" r:id="rId36"/>
    <p:sldId id="367" r:id="rId37"/>
    <p:sldId id="368" r:id="rId38"/>
    <p:sldId id="369" r:id="rId39"/>
    <p:sldId id="370" r:id="rId40"/>
    <p:sldId id="371" r:id="rId41"/>
    <p:sldId id="372" r:id="rId42"/>
    <p:sldId id="338" r:id="rId4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8">
          <p15:clr>
            <a:srgbClr val="A4A3A4"/>
          </p15:clr>
        </p15:guide>
        <p15:guide id="2" orient="horz" pos="32">
          <p15:clr>
            <a:srgbClr val="A4A3A4"/>
          </p15:clr>
        </p15:guide>
        <p15:guide id="3" pos="136">
          <p15:clr>
            <a:srgbClr val="A4A3A4"/>
          </p15:clr>
        </p15:guide>
        <p15:guide id="4" pos="2880">
          <p15:clr>
            <a:srgbClr val="A4A3A4"/>
          </p15:clr>
        </p15:guide>
        <p15:guide id="5" pos="56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3E7"/>
    <a:srgbClr val="FCC9C7"/>
    <a:srgbClr val="E2D2E8"/>
    <a:srgbClr val="EEF2F5"/>
    <a:srgbClr val="FCC8C6"/>
    <a:srgbClr val="304371"/>
    <a:srgbClr val="F4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4" autoAdjust="0"/>
    <p:restoredTop sz="86436" autoAdjust="0"/>
  </p:normalViewPr>
  <p:slideViewPr>
    <p:cSldViewPr snapToGrid="0" showGuides="1">
      <p:cViewPr>
        <p:scale>
          <a:sx n="134" d="100"/>
          <a:sy n="134" d="100"/>
        </p:scale>
        <p:origin x="80" y="440"/>
      </p:cViewPr>
      <p:guideLst>
        <p:guide orient="horz" pos="3208"/>
        <p:guide orient="horz" pos="32"/>
        <p:guide pos="136"/>
        <p:guide pos="2880"/>
        <p:guide pos="56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A70BA-B217-A847-A91C-B9F5B79A8429}" type="doc">
      <dgm:prSet loTypeId="urn:microsoft.com/office/officeart/2005/8/layout/process1" loCatId="" qsTypeId="urn:microsoft.com/office/officeart/2005/8/quickstyle/simple1" qsCatId="simple" csTypeId="urn:microsoft.com/office/officeart/2005/8/colors/colorful5" csCatId="colorful" phldr="1"/>
      <dgm:spPr/>
    </dgm:pt>
    <dgm:pt modelId="{89B0BCE6-DD7D-5E45-83CF-470038C7EC06}">
      <dgm:prSet phldrT="[テキスト]"/>
      <dgm:spPr/>
      <dgm:t>
        <a:bodyPr/>
        <a:lstStyle/>
        <a:p>
          <a:r>
            <a:rPr lang="en-US" b="1" dirty="0"/>
            <a:t>Initialize weights</a:t>
          </a:r>
          <a:endParaRPr kumimoji="1" lang="ja-JP" altLang="en-US"/>
        </a:p>
      </dgm:t>
    </dgm:pt>
    <dgm:pt modelId="{01A472C7-79B3-BB47-9DF3-7C9FDA8611EA}" type="parTrans" cxnId="{CDF7AA63-C0E8-7F4E-9CF4-B773AD844CE8}">
      <dgm:prSet/>
      <dgm:spPr/>
      <dgm:t>
        <a:bodyPr/>
        <a:lstStyle/>
        <a:p>
          <a:endParaRPr kumimoji="1" lang="ja-JP" altLang="en-US"/>
        </a:p>
      </dgm:t>
    </dgm:pt>
    <dgm:pt modelId="{517F39AA-5222-7C47-AC00-13D749A4E888}" type="sibTrans" cxnId="{CDF7AA63-C0E8-7F4E-9CF4-B773AD844CE8}">
      <dgm:prSet/>
      <dgm:spPr/>
      <dgm:t>
        <a:bodyPr/>
        <a:lstStyle/>
        <a:p>
          <a:endParaRPr kumimoji="1" lang="ja-JP" altLang="en-US"/>
        </a:p>
      </dgm:t>
    </dgm:pt>
    <dgm:pt modelId="{7635ABDE-8B5A-3D4A-A520-01BE503055CD}">
      <dgm:prSet phldrT="[テキスト]"/>
      <dgm:spPr/>
      <dgm:t>
        <a:bodyPr/>
        <a:lstStyle/>
        <a:p>
          <a:r>
            <a:rPr kumimoji="1" lang="en-US" altLang="ja-JP" b="1" dirty="0"/>
            <a:t>Find the output</a:t>
          </a:r>
          <a:endParaRPr kumimoji="1" lang="ja-JP" altLang="en-US" b="1"/>
        </a:p>
      </dgm:t>
    </dgm:pt>
    <dgm:pt modelId="{35504E54-D7CE-374C-9B80-66C46F1A5063}" type="parTrans" cxnId="{D0EFB812-FA30-F947-B2B4-76AB8A80C3E5}">
      <dgm:prSet/>
      <dgm:spPr/>
      <dgm:t>
        <a:bodyPr/>
        <a:lstStyle/>
        <a:p>
          <a:endParaRPr kumimoji="1" lang="ja-JP" altLang="en-US"/>
        </a:p>
      </dgm:t>
    </dgm:pt>
    <dgm:pt modelId="{31786032-DE2B-C043-AE62-7D59EA22ABC0}" type="sibTrans" cxnId="{D0EFB812-FA30-F947-B2B4-76AB8A80C3E5}">
      <dgm:prSet/>
      <dgm:spPr/>
      <dgm:t>
        <a:bodyPr/>
        <a:lstStyle/>
        <a:p>
          <a:endParaRPr kumimoji="1" lang="ja-JP" altLang="en-US"/>
        </a:p>
      </dgm:t>
    </dgm:pt>
    <dgm:pt modelId="{F0A52DB0-924F-184D-841E-A4702CBF1D4D}">
      <dgm:prSet phldrT="[テキスト]"/>
      <dgm:spPr/>
      <dgm:t>
        <a:bodyPr/>
        <a:lstStyle/>
        <a:p>
          <a:r>
            <a:rPr lang="en-US" b="1"/>
            <a:t>Weight update</a:t>
          </a:r>
          <a:endParaRPr kumimoji="1" lang="ja-JP" altLang="en-US"/>
        </a:p>
      </dgm:t>
    </dgm:pt>
    <dgm:pt modelId="{1AB24FA3-0DA6-7B47-A906-78252E4836EB}" type="parTrans" cxnId="{060C4838-36D9-7846-A9A1-BDA86E33CA3E}">
      <dgm:prSet/>
      <dgm:spPr/>
      <dgm:t>
        <a:bodyPr/>
        <a:lstStyle/>
        <a:p>
          <a:endParaRPr kumimoji="1" lang="ja-JP" altLang="en-US"/>
        </a:p>
      </dgm:t>
    </dgm:pt>
    <dgm:pt modelId="{968645F5-1741-3046-93FB-89449A34BC06}" type="sibTrans" cxnId="{060C4838-36D9-7846-A9A1-BDA86E33CA3E}">
      <dgm:prSet/>
      <dgm:spPr/>
      <dgm:t>
        <a:bodyPr/>
        <a:lstStyle/>
        <a:p>
          <a:endParaRPr kumimoji="1" lang="ja-JP" altLang="en-US"/>
        </a:p>
      </dgm:t>
    </dgm:pt>
    <dgm:pt modelId="{29C10898-8952-0B47-B111-6190C9587AC9}">
      <dgm:prSet/>
      <dgm:spPr/>
      <dgm:t>
        <a:bodyPr/>
        <a:lstStyle/>
        <a:p>
          <a:r>
            <a:rPr lang="en-US" altLang="ja-JP" b="1" dirty="0"/>
            <a:t>Update the total error</a:t>
          </a:r>
        </a:p>
      </dgm:t>
    </dgm:pt>
    <dgm:pt modelId="{386CFB42-A36D-DA4C-BAAF-60740B42D58D}" type="parTrans" cxnId="{7F640DD5-1A9D-804A-AC7B-424CCA18E121}">
      <dgm:prSet/>
      <dgm:spPr/>
      <dgm:t>
        <a:bodyPr/>
        <a:lstStyle/>
        <a:p>
          <a:endParaRPr kumimoji="1" lang="ja-JP" altLang="en-US"/>
        </a:p>
      </dgm:t>
    </dgm:pt>
    <dgm:pt modelId="{CE418F6E-0C1E-FA4C-BC1D-45B4D202C0D1}" type="sibTrans" cxnId="{7F640DD5-1A9D-804A-AC7B-424CCA18E121}">
      <dgm:prSet/>
      <dgm:spPr/>
      <dgm:t>
        <a:bodyPr/>
        <a:lstStyle/>
        <a:p>
          <a:endParaRPr kumimoji="1" lang="ja-JP" altLang="en-US"/>
        </a:p>
      </dgm:t>
    </dgm:pt>
    <dgm:pt modelId="{D742D6B5-96AF-1548-9AD8-17B797A56A9A}" type="pres">
      <dgm:prSet presAssocID="{7D0A70BA-B217-A847-A91C-B9F5B79A8429}" presName="Name0" presStyleCnt="0">
        <dgm:presLayoutVars>
          <dgm:dir/>
          <dgm:resizeHandles val="exact"/>
        </dgm:presLayoutVars>
      </dgm:prSet>
      <dgm:spPr/>
    </dgm:pt>
    <dgm:pt modelId="{9250FA4B-3FE3-7446-B627-16B64EFE5D0A}" type="pres">
      <dgm:prSet presAssocID="{89B0BCE6-DD7D-5E45-83CF-470038C7EC06}" presName="node" presStyleLbl="node1" presStyleIdx="0" presStyleCnt="4">
        <dgm:presLayoutVars>
          <dgm:bulletEnabled val="1"/>
        </dgm:presLayoutVars>
      </dgm:prSet>
      <dgm:spPr/>
      <dgm:t>
        <a:bodyPr/>
        <a:lstStyle/>
        <a:p>
          <a:endParaRPr lang="zh-CN" altLang="en-US"/>
        </a:p>
      </dgm:t>
    </dgm:pt>
    <dgm:pt modelId="{3377EC5E-49C0-9049-8D94-82351121C35B}" type="pres">
      <dgm:prSet presAssocID="{517F39AA-5222-7C47-AC00-13D749A4E888}" presName="sibTrans" presStyleLbl="sibTrans2D1" presStyleIdx="0" presStyleCnt="3"/>
      <dgm:spPr/>
      <dgm:t>
        <a:bodyPr/>
        <a:lstStyle/>
        <a:p>
          <a:endParaRPr lang="zh-CN" altLang="en-US"/>
        </a:p>
      </dgm:t>
    </dgm:pt>
    <dgm:pt modelId="{D5CFACE4-B5D9-4448-A544-571588185EAA}" type="pres">
      <dgm:prSet presAssocID="{517F39AA-5222-7C47-AC00-13D749A4E888}" presName="connectorText" presStyleLbl="sibTrans2D1" presStyleIdx="0" presStyleCnt="3"/>
      <dgm:spPr/>
      <dgm:t>
        <a:bodyPr/>
        <a:lstStyle/>
        <a:p>
          <a:endParaRPr lang="zh-CN" altLang="en-US"/>
        </a:p>
      </dgm:t>
    </dgm:pt>
    <dgm:pt modelId="{D75B4661-EDB5-CE44-9E86-8EB6382BF708}" type="pres">
      <dgm:prSet presAssocID="{7635ABDE-8B5A-3D4A-A520-01BE503055CD}" presName="node" presStyleLbl="node1" presStyleIdx="1" presStyleCnt="4">
        <dgm:presLayoutVars>
          <dgm:bulletEnabled val="1"/>
        </dgm:presLayoutVars>
      </dgm:prSet>
      <dgm:spPr/>
      <dgm:t>
        <a:bodyPr/>
        <a:lstStyle/>
        <a:p>
          <a:endParaRPr lang="zh-CN" altLang="en-US"/>
        </a:p>
      </dgm:t>
    </dgm:pt>
    <dgm:pt modelId="{2F47E35B-7F1F-0147-8239-9140B79EB939}" type="pres">
      <dgm:prSet presAssocID="{31786032-DE2B-C043-AE62-7D59EA22ABC0}" presName="sibTrans" presStyleLbl="sibTrans2D1" presStyleIdx="1" presStyleCnt="3"/>
      <dgm:spPr/>
      <dgm:t>
        <a:bodyPr/>
        <a:lstStyle/>
        <a:p>
          <a:endParaRPr lang="zh-CN" altLang="en-US"/>
        </a:p>
      </dgm:t>
    </dgm:pt>
    <dgm:pt modelId="{8A0074AD-C118-F347-A4C0-7B5B9E37D605}" type="pres">
      <dgm:prSet presAssocID="{31786032-DE2B-C043-AE62-7D59EA22ABC0}" presName="connectorText" presStyleLbl="sibTrans2D1" presStyleIdx="1" presStyleCnt="3"/>
      <dgm:spPr/>
      <dgm:t>
        <a:bodyPr/>
        <a:lstStyle/>
        <a:p>
          <a:endParaRPr lang="zh-CN" altLang="en-US"/>
        </a:p>
      </dgm:t>
    </dgm:pt>
    <dgm:pt modelId="{C0766C95-8835-1F4B-A20C-92673BF1D345}" type="pres">
      <dgm:prSet presAssocID="{29C10898-8952-0B47-B111-6190C9587AC9}" presName="node" presStyleLbl="node1" presStyleIdx="2" presStyleCnt="4">
        <dgm:presLayoutVars>
          <dgm:bulletEnabled val="1"/>
        </dgm:presLayoutVars>
      </dgm:prSet>
      <dgm:spPr/>
      <dgm:t>
        <a:bodyPr/>
        <a:lstStyle/>
        <a:p>
          <a:endParaRPr lang="zh-CN" altLang="en-US"/>
        </a:p>
      </dgm:t>
    </dgm:pt>
    <dgm:pt modelId="{D22AE320-84CE-604A-BA37-BF925FDEE9DD}" type="pres">
      <dgm:prSet presAssocID="{CE418F6E-0C1E-FA4C-BC1D-45B4D202C0D1}" presName="sibTrans" presStyleLbl="sibTrans2D1" presStyleIdx="2" presStyleCnt="3"/>
      <dgm:spPr/>
      <dgm:t>
        <a:bodyPr/>
        <a:lstStyle/>
        <a:p>
          <a:endParaRPr lang="zh-CN" altLang="en-US"/>
        </a:p>
      </dgm:t>
    </dgm:pt>
    <dgm:pt modelId="{62A428B5-F451-F94C-90B7-5EDD6E10E84C}" type="pres">
      <dgm:prSet presAssocID="{CE418F6E-0C1E-FA4C-BC1D-45B4D202C0D1}" presName="connectorText" presStyleLbl="sibTrans2D1" presStyleIdx="2" presStyleCnt="3"/>
      <dgm:spPr/>
      <dgm:t>
        <a:bodyPr/>
        <a:lstStyle/>
        <a:p>
          <a:endParaRPr lang="zh-CN" altLang="en-US"/>
        </a:p>
      </dgm:t>
    </dgm:pt>
    <dgm:pt modelId="{BFE962D9-3326-104F-BDA7-C76AB927F6B2}" type="pres">
      <dgm:prSet presAssocID="{F0A52DB0-924F-184D-841E-A4702CBF1D4D}" presName="node" presStyleLbl="node1" presStyleIdx="3" presStyleCnt="4">
        <dgm:presLayoutVars>
          <dgm:bulletEnabled val="1"/>
        </dgm:presLayoutVars>
      </dgm:prSet>
      <dgm:spPr/>
      <dgm:t>
        <a:bodyPr/>
        <a:lstStyle/>
        <a:p>
          <a:endParaRPr lang="zh-CN" altLang="en-US"/>
        </a:p>
      </dgm:t>
    </dgm:pt>
  </dgm:ptLst>
  <dgm:cxnLst>
    <dgm:cxn modelId="{7F640DD5-1A9D-804A-AC7B-424CCA18E121}" srcId="{7D0A70BA-B217-A847-A91C-B9F5B79A8429}" destId="{29C10898-8952-0B47-B111-6190C9587AC9}" srcOrd="2" destOrd="0" parTransId="{386CFB42-A36D-DA4C-BAAF-60740B42D58D}" sibTransId="{CE418F6E-0C1E-FA4C-BC1D-45B4D202C0D1}"/>
    <dgm:cxn modelId="{08ABEF50-418E-644E-9C57-90C5A0D17A55}" type="presOf" srcId="{7D0A70BA-B217-A847-A91C-B9F5B79A8429}" destId="{D742D6B5-96AF-1548-9AD8-17B797A56A9A}" srcOrd="0" destOrd="0" presId="urn:microsoft.com/office/officeart/2005/8/layout/process1"/>
    <dgm:cxn modelId="{CDF7AA63-C0E8-7F4E-9CF4-B773AD844CE8}" srcId="{7D0A70BA-B217-A847-A91C-B9F5B79A8429}" destId="{89B0BCE6-DD7D-5E45-83CF-470038C7EC06}" srcOrd="0" destOrd="0" parTransId="{01A472C7-79B3-BB47-9DF3-7C9FDA8611EA}" sibTransId="{517F39AA-5222-7C47-AC00-13D749A4E888}"/>
    <dgm:cxn modelId="{AD734B0E-B36B-CE44-9BB5-E20E406138EA}" type="presOf" srcId="{CE418F6E-0C1E-FA4C-BC1D-45B4D202C0D1}" destId="{D22AE320-84CE-604A-BA37-BF925FDEE9DD}" srcOrd="0" destOrd="0" presId="urn:microsoft.com/office/officeart/2005/8/layout/process1"/>
    <dgm:cxn modelId="{97AED257-3F94-A545-AF04-92A7200A01F5}" type="presOf" srcId="{517F39AA-5222-7C47-AC00-13D749A4E888}" destId="{3377EC5E-49C0-9049-8D94-82351121C35B}" srcOrd="0" destOrd="0" presId="urn:microsoft.com/office/officeart/2005/8/layout/process1"/>
    <dgm:cxn modelId="{D0EFB812-FA30-F947-B2B4-76AB8A80C3E5}" srcId="{7D0A70BA-B217-A847-A91C-B9F5B79A8429}" destId="{7635ABDE-8B5A-3D4A-A520-01BE503055CD}" srcOrd="1" destOrd="0" parTransId="{35504E54-D7CE-374C-9B80-66C46F1A5063}" sibTransId="{31786032-DE2B-C043-AE62-7D59EA22ABC0}"/>
    <dgm:cxn modelId="{5BBFA336-8418-1141-8CE5-83D508E99C43}" type="presOf" srcId="{F0A52DB0-924F-184D-841E-A4702CBF1D4D}" destId="{BFE962D9-3326-104F-BDA7-C76AB927F6B2}" srcOrd="0" destOrd="0" presId="urn:microsoft.com/office/officeart/2005/8/layout/process1"/>
    <dgm:cxn modelId="{8289A342-C56C-8942-B127-8EDF3D5B1C0E}" type="presOf" srcId="{517F39AA-5222-7C47-AC00-13D749A4E888}" destId="{D5CFACE4-B5D9-4448-A544-571588185EAA}" srcOrd="1" destOrd="0" presId="urn:microsoft.com/office/officeart/2005/8/layout/process1"/>
    <dgm:cxn modelId="{C46924D6-8938-5C44-91F1-082B25439BBC}" type="presOf" srcId="{7635ABDE-8B5A-3D4A-A520-01BE503055CD}" destId="{D75B4661-EDB5-CE44-9E86-8EB6382BF708}" srcOrd="0" destOrd="0" presId="urn:microsoft.com/office/officeart/2005/8/layout/process1"/>
    <dgm:cxn modelId="{20A6CF78-E67D-3047-9532-C4FD940AC51F}" type="presOf" srcId="{89B0BCE6-DD7D-5E45-83CF-470038C7EC06}" destId="{9250FA4B-3FE3-7446-B627-16B64EFE5D0A}" srcOrd="0" destOrd="0" presId="urn:microsoft.com/office/officeart/2005/8/layout/process1"/>
    <dgm:cxn modelId="{1CC937A0-1C02-AF4F-A99C-8C065478D192}" type="presOf" srcId="{CE418F6E-0C1E-FA4C-BC1D-45B4D202C0D1}" destId="{62A428B5-F451-F94C-90B7-5EDD6E10E84C}" srcOrd="1" destOrd="0" presId="urn:microsoft.com/office/officeart/2005/8/layout/process1"/>
    <dgm:cxn modelId="{A66E301A-F9EA-4247-AB34-F5E19FE13890}" type="presOf" srcId="{31786032-DE2B-C043-AE62-7D59EA22ABC0}" destId="{8A0074AD-C118-F347-A4C0-7B5B9E37D605}" srcOrd="1" destOrd="0" presId="urn:microsoft.com/office/officeart/2005/8/layout/process1"/>
    <dgm:cxn modelId="{73A95411-F992-394E-B873-2125767FC353}" type="presOf" srcId="{31786032-DE2B-C043-AE62-7D59EA22ABC0}" destId="{2F47E35B-7F1F-0147-8239-9140B79EB939}" srcOrd="0" destOrd="0" presId="urn:microsoft.com/office/officeart/2005/8/layout/process1"/>
    <dgm:cxn modelId="{33F2E268-48A8-0344-B052-02D0D314504B}" type="presOf" srcId="{29C10898-8952-0B47-B111-6190C9587AC9}" destId="{C0766C95-8835-1F4B-A20C-92673BF1D345}" srcOrd="0" destOrd="0" presId="urn:microsoft.com/office/officeart/2005/8/layout/process1"/>
    <dgm:cxn modelId="{060C4838-36D9-7846-A9A1-BDA86E33CA3E}" srcId="{7D0A70BA-B217-A847-A91C-B9F5B79A8429}" destId="{F0A52DB0-924F-184D-841E-A4702CBF1D4D}" srcOrd="3" destOrd="0" parTransId="{1AB24FA3-0DA6-7B47-A906-78252E4836EB}" sibTransId="{968645F5-1741-3046-93FB-89449A34BC06}"/>
    <dgm:cxn modelId="{A5A085A5-3F5A-8747-BEEC-F316297C6D4E}" type="presParOf" srcId="{D742D6B5-96AF-1548-9AD8-17B797A56A9A}" destId="{9250FA4B-3FE3-7446-B627-16B64EFE5D0A}" srcOrd="0" destOrd="0" presId="urn:microsoft.com/office/officeart/2005/8/layout/process1"/>
    <dgm:cxn modelId="{74CFE7B5-2E88-F540-BD28-A0FEF20750FB}" type="presParOf" srcId="{D742D6B5-96AF-1548-9AD8-17B797A56A9A}" destId="{3377EC5E-49C0-9049-8D94-82351121C35B}" srcOrd="1" destOrd="0" presId="urn:microsoft.com/office/officeart/2005/8/layout/process1"/>
    <dgm:cxn modelId="{53DBF434-8445-2F4A-86F7-D1DA5BB0AC74}" type="presParOf" srcId="{3377EC5E-49C0-9049-8D94-82351121C35B}" destId="{D5CFACE4-B5D9-4448-A544-571588185EAA}" srcOrd="0" destOrd="0" presId="urn:microsoft.com/office/officeart/2005/8/layout/process1"/>
    <dgm:cxn modelId="{F1F9207E-8C39-954B-8A48-79E9C4675CCA}" type="presParOf" srcId="{D742D6B5-96AF-1548-9AD8-17B797A56A9A}" destId="{D75B4661-EDB5-CE44-9E86-8EB6382BF708}" srcOrd="2" destOrd="0" presId="urn:microsoft.com/office/officeart/2005/8/layout/process1"/>
    <dgm:cxn modelId="{71962DEF-F712-D14E-8744-E33416DD703C}" type="presParOf" srcId="{D742D6B5-96AF-1548-9AD8-17B797A56A9A}" destId="{2F47E35B-7F1F-0147-8239-9140B79EB939}" srcOrd="3" destOrd="0" presId="urn:microsoft.com/office/officeart/2005/8/layout/process1"/>
    <dgm:cxn modelId="{580461D9-6781-C54C-850B-4D1D1D486EE7}" type="presParOf" srcId="{2F47E35B-7F1F-0147-8239-9140B79EB939}" destId="{8A0074AD-C118-F347-A4C0-7B5B9E37D605}" srcOrd="0" destOrd="0" presId="urn:microsoft.com/office/officeart/2005/8/layout/process1"/>
    <dgm:cxn modelId="{78054AC6-7FC5-DB4E-B92B-1EB6FBEA0B56}" type="presParOf" srcId="{D742D6B5-96AF-1548-9AD8-17B797A56A9A}" destId="{C0766C95-8835-1F4B-A20C-92673BF1D345}" srcOrd="4" destOrd="0" presId="urn:microsoft.com/office/officeart/2005/8/layout/process1"/>
    <dgm:cxn modelId="{92A03797-AA0D-7943-9399-EA37EE7EB8C0}" type="presParOf" srcId="{D742D6B5-96AF-1548-9AD8-17B797A56A9A}" destId="{D22AE320-84CE-604A-BA37-BF925FDEE9DD}" srcOrd="5" destOrd="0" presId="urn:microsoft.com/office/officeart/2005/8/layout/process1"/>
    <dgm:cxn modelId="{373C155F-A2F9-7C46-ABC0-6B9FDA892BFC}" type="presParOf" srcId="{D22AE320-84CE-604A-BA37-BF925FDEE9DD}" destId="{62A428B5-F451-F94C-90B7-5EDD6E10E84C}" srcOrd="0" destOrd="0" presId="urn:microsoft.com/office/officeart/2005/8/layout/process1"/>
    <dgm:cxn modelId="{C7034C48-E8CB-2D48-BE88-5BB849B654E2}" type="presParOf" srcId="{D742D6B5-96AF-1548-9AD8-17B797A56A9A}" destId="{BFE962D9-3326-104F-BDA7-C76AB927F6B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0FA4B-3FE3-7446-B627-16B64EFE5D0A}">
      <dsp:nvSpPr>
        <dsp:cNvPr id="0" name=""/>
        <dsp:cNvSpPr/>
      </dsp:nvSpPr>
      <dsp:spPr>
        <a:xfrm>
          <a:off x="3423" y="383669"/>
          <a:ext cx="1497023" cy="8982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a:t>Initialize weights</a:t>
          </a:r>
          <a:endParaRPr kumimoji="1" lang="ja-JP" altLang="en-US" sz="2200" kern="1200"/>
        </a:p>
      </dsp:txBody>
      <dsp:txXfrm>
        <a:off x="29731" y="409977"/>
        <a:ext cx="1444407" cy="845598"/>
      </dsp:txXfrm>
    </dsp:sp>
    <dsp:sp modelId="{3377EC5E-49C0-9049-8D94-82351121C35B}">
      <dsp:nvSpPr>
        <dsp:cNvPr id="0" name=""/>
        <dsp:cNvSpPr/>
      </dsp:nvSpPr>
      <dsp:spPr>
        <a:xfrm>
          <a:off x="1650150" y="647146"/>
          <a:ext cx="317369" cy="3712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1650150" y="721398"/>
        <a:ext cx="222158" cy="222757"/>
      </dsp:txXfrm>
    </dsp:sp>
    <dsp:sp modelId="{D75B4661-EDB5-CE44-9E86-8EB6382BF708}">
      <dsp:nvSpPr>
        <dsp:cNvPr id="0" name=""/>
        <dsp:cNvSpPr/>
      </dsp:nvSpPr>
      <dsp:spPr>
        <a:xfrm>
          <a:off x="2099257" y="383669"/>
          <a:ext cx="1497023" cy="898214"/>
        </a:xfrm>
        <a:prstGeom prst="roundRect">
          <a:avLst>
            <a:gd name="adj" fmla="val 10000"/>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kumimoji="1" lang="en-US" altLang="ja-JP" sz="2200" b="1" kern="1200" dirty="0"/>
            <a:t>Find the output</a:t>
          </a:r>
          <a:endParaRPr kumimoji="1" lang="ja-JP" altLang="en-US" sz="2200" b="1" kern="1200"/>
        </a:p>
      </dsp:txBody>
      <dsp:txXfrm>
        <a:off x="2125565" y="409977"/>
        <a:ext cx="1444407" cy="845598"/>
      </dsp:txXfrm>
    </dsp:sp>
    <dsp:sp modelId="{2F47E35B-7F1F-0147-8239-9140B79EB939}">
      <dsp:nvSpPr>
        <dsp:cNvPr id="0" name=""/>
        <dsp:cNvSpPr/>
      </dsp:nvSpPr>
      <dsp:spPr>
        <a:xfrm>
          <a:off x="3745983" y="647146"/>
          <a:ext cx="317369" cy="371261"/>
        </a:xfrm>
        <a:prstGeom prst="rightArrow">
          <a:avLst>
            <a:gd name="adj1" fmla="val 60000"/>
            <a:gd name="adj2" fmla="val 50000"/>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3745983" y="721398"/>
        <a:ext cx="222158" cy="222757"/>
      </dsp:txXfrm>
    </dsp:sp>
    <dsp:sp modelId="{C0766C95-8835-1F4B-A20C-92673BF1D345}">
      <dsp:nvSpPr>
        <dsp:cNvPr id="0" name=""/>
        <dsp:cNvSpPr/>
      </dsp:nvSpPr>
      <dsp:spPr>
        <a:xfrm>
          <a:off x="4195090" y="383669"/>
          <a:ext cx="1497023" cy="898214"/>
        </a:xfrm>
        <a:prstGeom prst="roundRect">
          <a:avLst>
            <a:gd name="adj" fmla="val 10000"/>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altLang="ja-JP" sz="2200" b="1" kern="1200" dirty="0"/>
            <a:t>Update the total error</a:t>
          </a:r>
        </a:p>
      </dsp:txBody>
      <dsp:txXfrm>
        <a:off x="4221398" y="409977"/>
        <a:ext cx="1444407" cy="845598"/>
      </dsp:txXfrm>
    </dsp:sp>
    <dsp:sp modelId="{D22AE320-84CE-604A-BA37-BF925FDEE9DD}">
      <dsp:nvSpPr>
        <dsp:cNvPr id="0" name=""/>
        <dsp:cNvSpPr/>
      </dsp:nvSpPr>
      <dsp:spPr>
        <a:xfrm>
          <a:off x="5841817" y="647146"/>
          <a:ext cx="317369" cy="371261"/>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kumimoji="1" lang="ja-JP" altLang="en-US" sz="1500" kern="1200"/>
        </a:p>
      </dsp:txBody>
      <dsp:txXfrm>
        <a:off x="5841817" y="721398"/>
        <a:ext cx="222158" cy="222757"/>
      </dsp:txXfrm>
    </dsp:sp>
    <dsp:sp modelId="{BFE962D9-3326-104F-BDA7-C76AB927F6B2}">
      <dsp:nvSpPr>
        <dsp:cNvPr id="0" name=""/>
        <dsp:cNvSpPr/>
      </dsp:nvSpPr>
      <dsp:spPr>
        <a:xfrm>
          <a:off x="6290924" y="383669"/>
          <a:ext cx="1497023" cy="898214"/>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a:t>Weight update</a:t>
          </a:r>
          <a:endParaRPr kumimoji="1" lang="ja-JP" altLang="en-US" sz="2200" kern="1200"/>
        </a:p>
      </dsp:txBody>
      <dsp:txXfrm>
        <a:off x="6317232" y="409977"/>
        <a:ext cx="1444407" cy="8455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2656648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40862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b="1" dirty="0">
                <a:solidFill>
                  <a:srgbClr val="23282D"/>
                </a:solidFill>
                <a:effectLst/>
                <a:latin typeface="SegoeUI"/>
              </a:rPr>
              <a:t>Perceptron learning rule </a:t>
            </a:r>
            <a:endParaRPr lang="en-US" altLang="ja-JP" dirty="0">
              <a:effectLst/>
            </a:endParaRPr>
          </a:p>
          <a:p>
            <a:r>
              <a:rPr lang="en-US" altLang="ja-JP" sz="1800" dirty="0">
                <a:solidFill>
                  <a:srgbClr val="23282D"/>
                </a:solidFill>
                <a:effectLst/>
                <a:latin typeface="SegoeUI"/>
              </a:rPr>
              <a:t>Perceptron learning ends with 0 error in this problem. Because it uses step function to output values and it takes only -1 and 1. So final results are exactly same as expected outputs. </a:t>
            </a:r>
          </a:p>
          <a:p>
            <a:endParaRPr lang="en-US" altLang="ja-JP" dirty="0">
              <a:effectLst/>
            </a:endParaRPr>
          </a:p>
          <a:p>
            <a:r>
              <a:rPr lang="en-US" altLang="ja-JP" sz="1800" b="1" dirty="0">
                <a:solidFill>
                  <a:srgbClr val="23282D"/>
                </a:solidFill>
                <a:effectLst/>
                <a:latin typeface="SegoeUI"/>
              </a:rPr>
              <a:t>Delta learning rule </a:t>
            </a:r>
            <a:endParaRPr lang="en-US" altLang="ja-JP" dirty="0">
              <a:effectLst/>
            </a:endParaRPr>
          </a:p>
          <a:p>
            <a:r>
              <a:rPr lang="en-US" altLang="ja-JP" sz="1800" dirty="0">
                <a:solidFill>
                  <a:srgbClr val="23282D"/>
                </a:solidFill>
                <a:effectLst/>
                <a:latin typeface="SegoeUI"/>
              </a:rPr>
              <a:t>Delta learning ends with non 0 error in this problem. Because it uses sigmoid function to output values and it takes continuous value [-1, 1]. And the number of cycles is quite huge comparing with perceptron leaning rule. Its results are not same as expected results exactly, but so close. </a:t>
            </a:r>
            <a:endParaRPr lang="en-US" altLang="ja-JP" dirty="0">
              <a:effectLst/>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BBD91007-B0CE-F344-94BA-BAC8E5EA4E41}" type="slidenum">
              <a:rPr kumimoji="1" lang="ja-JP" altLang="en-US" smtClean="0"/>
              <a:t>4</a:t>
            </a:fld>
            <a:endParaRPr kumimoji="1" lang="ja-JP" altLang="en-US"/>
          </a:p>
        </p:txBody>
      </p:sp>
    </p:spTree>
    <p:extLst>
      <p:ext uri="{BB962C8B-B14F-4D97-AF65-F5344CB8AC3E}">
        <p14:creationId xmlns:p14="http://schemas.microsoft.com/office/powerpoint/2010/main" val="27374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3E403BC-B66A-545A-49E8-9D544CE9BB9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 xmlns:a16="http://schemas.microsoft.com/office/drawing/2014/main" id="{5F42293E-AB04-4200-212C-65B1ABB8AB2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 xmlns:a16="http://schemas.microsoft.com/office/drawing/2014/main" id="{A02979F8-B27E-CB7D-0078-D58E0E3CABD2}"/>
              </a:ext>
            </a:extLst>
          </p:cNvPr>
          <p:cNvSpPr>
            <a:spLocks noGrp="1"/>
          </p:cNvSpPr>
          <p:nvPr>
            <p:ph type="dt" sz="half" idx="10"/>
          </p:nvPr>
        </p:nvSpPr>
        <p:spPr/>
        <p:txBody>
          <a:bodyPr/>
          <a:lstStyle/>
          <a:p>
            <a:fld id="{E70E4BB2-139D-2043-A043-CE6A32ABE541}" type="datetimeFigureOut">
              <a:rPr kumimoji="1" lang="ja-JP" altLang="en-US" smtClean="0"/>
              <a:t>2023/5/30</a:t>
            </a:fld>
            <a:endParaRPr kumimoji="1" lang="ja-JP" altLang="en-US"/>
          </a:p>
        </p:txBody>
      </p:sp>
      <p:sp>
        <p:nvSpPr>
          <p:cNvPr id="5" name="フッター プレースホルダー 4">
            <a:extLst>
              <a:ext uri="{FF2B5EF4-FFF2-40B4-BE49-F238E27FC236}">
                <a16:creationId xmlns="" xmlns:a16="http://schemas.microsoft.com/office/drawing/2014/main" id="{393C1A87-E170-DC04-0691-18EE1506CD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 xmlns:a16="http://schemas.microsoft.com/office/drawing/2014/main" id="{35CB8B9F-17CE-7924-E54E-6923E1792373}"/>
              </a:ext>
            </a:extLst>
          </p:cNvPr>
          <p:cNvSpPr>
            <a:spLocks noGrp="1"/>
          </p:cNvSpPr>
          <p:nvPr>
            <p:ph type="sldNum" sz="quarter" idx="12"/>
          </p:nvPr>
        </p:nvSpPr>
        <p:spPr/>
        <p:txBody>
          <a:bodyPr/>
          <a:lstStyle/>
          <a:p>
            <a:fld id="{C0AA2520-089E-FB4D-81B1-1FEF5893794A}" type="slidenum">
              <a:rPr kumimoji="1" lang="ja-JP" altLang="en-US" smtClean="0"/>
              <a:t>‹#›</a:t>
            </a:fld>
            <a:endParaRPr kumimoji="1" lang="ja-JP" altLang="en-US"/>
          </a:p>
        </p:txBody>
      </p:sp>
    </p:spTree>
    <p:extLst>
      <p:ext uri="{BB962C8B-B14F-4D97-AF65-F5344CB8AC3E}">
        <p14:creationId xmlns:p14="http://schemas.microsoft.com/office/powerpoint/2010/main" val="82970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8147154" y="105427"/>
            <a:ext cx="819654" cy="692361"/>
            <a:chOff x="2992437" y="0"/>
            <a:chExt cx="2543175" cy="2148217"/>
          </a:xfrm>
          <a:solidFill>
            <a:srgbClr val="304371"/>
          </a:solidFill>
        </p:grpSpPr>
        <p:grpSp>
          <p:nvGrpSpPr>
            <p:cNvPr id="8" name="组合 7"/>
            <p:cNvGrpSpPr/>
            <p:nvPr/>
          </p:nvGrpSpPr>
          <p:grpSpPr>
            <a:xfrm>
              <a:off x="2992437" y="1183017"/>
              <a:ext cx="2543175" cy="965200"/>
              <a:chOff x="3297238" y="2879725"/>
              <a:chExt cx="2543175" cy="965200"/>
            </a:xfrm>
            <a:grpFill/>
          </p:grpSpPr>
          <p:sp>
            <p:nvSpPr>
              <p:cNvPr id="20"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 name="组合 8"/>
            <p:cNvGrpSpPr/>
            <p:nvPr/>
          </p:nvGrpSpPr>
          <p:grpSpPr>
            <a:xfrm>
              <a:off x="3763962" y="0"/>
              <a:ext cx="1069105" cy="1067923"/>
              <a:chOff x="3851276" y="1292225"/>
              <a:chExt cx="1435100" cy="1433513"/>
            </a:xfrm>
            <a:grpFill/>
          </p:grpSpPr>
          <p:sp>
            <p:nvSpPr>
              <p:cNvPr id="10"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1"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8147154" y="105427"/>
            <a:ext cx="819654" cy="692361"/>
            <a:chOff x="2992437" y="0"/>
            <a:chExt cx="2543175" cy="2148217"/>
          </a:xfrm>
          <a:solidFill>
            <a:srgbClr val="304371"/>
          </a:solidFill>
        </p:grpSpPr>
        <p:grpSp>
          <p:nvGrpSpPr>
            <p:cNvPr id="8" name="组合 7"/>
            <p:cNvGrpSpPr/>
            <p:nvPr/>
          </p:nvGrpSpPr>
          <p:grpSpPr>
            <a:xfrm>
              <a:off x="2992437" y="1183017"/>
              <a:ext cx="2543175" cy="965200"/>
              <a:chOff x="3297238" y="2879725"/>
              <a:chExt cx="2543175" cy="965200"/>
            </a:xfrm>
            <a:grpFill/>
          </p:grpSpPr>
          <p:sp>
            <p:nvSpPr>
              <p:cNvPr id="20"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 name="组合 8"/>
            <p:cNvGrpSpPr/>
            <p:nvPr/>
          </p:nvGrpSpPr>
          <p:grpSpPr>
            <a:xfrm>
              <a:off x="3763962" y="0"/>
              <a:ext cx="1069105" cy="1067923"/>
              <a:chOff x="3851276" y="1292225"/>
              <a:chExt cx="1435100" cy="1433513"/>
            </a:xfrm>
            <a:grpFill/>
          </p:grpSpPr>
          <p:sp>
            <p:nvSpPr>
              <p:cNvPr id="10"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1"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5"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7"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
        <p:nvSpPr>
          <p:cNvPr id="30" name="Picture Placeholder 7"/>
          <p:cNvSpPr>
            <a:spLocks noGrp="1"/>
          </p:cNvSpPr>
          <p:nvPr>
            <p:ph type="pic" sz="quarter" idx="14"/>
          </p:nvPr>
        </p:nvSpPr>
        <p:spPr>
          <a:xfrm>
            <a:off x="23090" y="1229219"/>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1" name="Picture Placeholder 7"/>
          <p:cNvSpPr>
            <a:spLocks noGrp="1"/>
          </p:cNvSpPr>
          <p:nvPr>
            <p:ph type="pic" sz="quarter" idx="15"/>
          </p:nvPr>
        </p:nvSpPr>
        <p:spPr>
          <a:xfrm>
            <a:off x="3061854"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32" name="Picture Placeholder 7"/>
          <p:cNvSpPr>
            <a:spLocks noGrp="1"/>
          </p:cNvSpPr>
          <p:nvPr>
            <p:ph type="pic" sz="quarter" idx="16"/>
          </p:nvPr>
        </p:nvSpPr>
        <p:spPr>
          <a:xfrm>
            <a:off x="6100618" y="1219983"/>
            <a:ext cx="3020292" cy="1768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309860"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4" name="Picture Placeholder 7"/>
          <p:cNvSpPr>
            <a:spLocks noGrp="1"/>
          </p:cNvSpPr>
          <p:nvPr>
            <p:ph type="pic" sz="quarter" idx="15"/>
          </p:nvPr>
        </p:nvSpPr>
        <p:spPr>
          <a:xfrm>
            <a:off x="3348624"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5" name="Picture Placeholder 7"/>
          <p:cNvSpPr>
            <a:spLocks noGrp="1"/>
          </p:cNvSpPr>
          <p:nvPr>
            <p:ph type="pic" sz="quarter" idx="16"/>
          </p:nvPr>
        </p:nvSpPr>
        <p:spPr>
          <a:xfrm>
            <a:off x="6387388" y="1106583"/>
            <a:ext cx="2446752" cy="158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6" name="矩形 15"/>
          <p:cNvSpPr/>
          <p:nvPr userDrawn="1"/>
        </p:nvSpPr>
        <p:spPr>
          <a:xfrm>
            <a:off x="309860" y="2805681"/>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3348624"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6387388" y="2805680"/>
            <a:ext cx="2446752" cy="15872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147154" y="105427"/>
            <a:ext cx="819654" cy="692361"/>
            <a:chOff x="2992437" y="0"/>
            <a:chExt cx="2543175" cy="2148217"/>
          </a:xfrm>
          <a:solidFill>
            <a:srgbClr val="304371"/>
          </a:solidFill>
        </p:grpSpPr>
        <p:grpSp>
          <p:nvGrpSpPr>
            <p:cNvPr id="9" name="组合 8"/>
            <p:cNvGrpSpPr/>
            <p:nvPr/>
          </p:nvGrpSpPr>
          <p:grpSpPr>
            <a:xfrm>
              <a:off x="2992437" y="1183017"/>
              <a:ext cx="2543175" cy="965200"/>
              <a:chOff x="3297238" y="2879725"/>
              <a:chExt cx="2543175" cy="965200"/>
            </a:xfrm>
            <a:grpFill/>
          </p:grpSpPr>
          <p:sp>
            <p:nvSpPr>
              <p:cNvPr id="27" name="Freeform 5"/>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8" name="Freeform 6"/>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Freeform 7"/>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0" name="Freeform 8"/>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Freeform 9"/>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2" name="Freeform 10"/>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3" name="Freeform 11"/>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4" name="Freeform 12"/>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5" name="Freeform 13"/>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Freeform 14"/>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0" name="组合 9"/>
            <p:cNvGrpSpPr/>
            <p:nvPr/>
          </p:nvGrpSpPr>
          <p:grpSpPr>
            <a:xfrm>
              <a:off x="3763962" y="0"/>
              <a:ext cx="1069105" cy="1067923"/>
              <a:chOff x="3851276" y="1292225"/>
              <a:chExt cx="1435100" cy="1433513"/>
            </a:xfrm>
            <a:grpFill/>
          </p:grpSpPr>
          <p:sp>
            <p:nvSpPr>
              <p:cNvPr id="11" name="Freeform 15"/>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Freeform 16"/>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9" name="Freeform 17"/>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0" name="Freeform 18"/>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1" name="Freeform 19"/>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2" name="Freeform 20"/>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3" name="Freeform 21"/>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4" name="Freeform 22"/>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Freeform 23"/>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24"/>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pPr/>
              <a:t>2023/5/30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pPr/>
              <a:t>2023/5/30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1" name="矩形 30"/>
          <p:cNvSpPr/>
          <p:nvPr/>
        </p:nvSpPr>
        <p:spPr bwMode="auto">
          <a:xfrm>
            <a:off x="1915213" y="1638300"/>
            <a:ext cx="5341362" cy="369332"/>
          </a:xfrm>
          <a:prstGeom prst="rect">
            <a:avLst/>
          </a:prstGeom>
        </p:spPr>
        <p:txBody>
          <a:bodyPr wrap="square">
            <a:spAutoFit/>
          </a:bodyPr>
          <a:lstStyle/>
          <a:p>
            <a:pPr algn="ctr">
              <a:defRPr/>
            </a:pPr>
            <a:r>
              <a:rPr lang="en-US" altLang="zh-CN" sz="1800" kern="10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Summary of the Neural Network Course</a:t>
            </a:r>
            <a:endParaRPr lang="en-US" altLang="zh-CN" sz="18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0" name="直接连接符 39"/>
          <p:cNvCxnSpPr/>
          <p:nvPr/>
        </p:nvCxnSpPr>
        <p:spPr>
          <a:xfrm>
            <a:off x="4455265" y="231167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矩形 21"/>
          <p:cNvSpPr/>
          <p:nvPr/>
        </p:nvSpPr>
        <p:spPr bwMode="auto">
          <a:xfrm>
            <a:off x="278388" y="4667204"/>
            <a:ext cx="1032655"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May</a:t>
            </a:r>
            <a:r>
              <a:rPr lang="zh-CN" altLang="en-US"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5,2023</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p:cNvSpPr txBox="1"/>
          <p:nvPr/>
        </p:nvSpPr>
        <p:spPr>
          <a:xfrm>
            <a:off x="2333444" y="2489360"/>
            <a:ext cx="3461808" cy="252730"/>
          </a:xfrm>
          <a:prstGeom prst="rect">
            <a:avLst/>
          </a:prstGeom>
          <a:noFill/>
          <a:ln w="9525">
            <a:noFill/>
            <a:miter/>
          </a:ln>
          <a:effectLst/>
        </p:spPr>
        <p:txBody>
          <a:bodyPr vert="horz" wrap="square" lIns="68580" tIns="34290" rIns="68580" bIns="34290" anchor="t">
            <a:spAutoFit/>
          </a:bodyPr>
          <a:lstStyle/>
          <a:p>
            <a:pPr lvl="0" eaLnBrk="0" hangingPunct="0"/>
            <a:r>
              <a:rPr lang="en-US" altLang="zh-CN" sz="1200" dirty="0" smtClean="0">
                <a:solidFill>
                  <a:schemeClr val="tx1">
                    <a:lumMod val="75000"/>
                    <a:lumOff val="25000"/>
                  </a:schemeClr>
                </a:solidFill>
                <a:latin typeface="Times New Roman" charset="0"/>
                <a:ea typeface="Times New Roman" charset="0"/>
                <a:cs typeface="Times New Roman" charset="0"/>
                <a:sym typeface="+mn-lt"/>
              </a:rPr>
              <a:t>Presenter</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a:t>
            </a:r>
            <a:r>
              <a:rPr lang="en-US" altLang="zh-CN" sz="1200" dirty="0" smtClean="0">
                <a:solidFill>
                  <a:schemeClr val="tx1">
                    <a:lumMod val="75000"/>
                    <a:lumOff val="25000"/>
                  </a:schemeClr>
                </a:solidFill>
                <a:latin typeface="Times New Roman" charset="0"/>
                <a:ea typeface="Times New Roman" charset="0"/>
                <a:cs typeface="Times New Roman" charset="0"/>
                <a:sym typeface="+mn-lt"/>
              </a:rPr>
              <a:t>LIU JIAHE</a:t>
            </a:r>
            <a:endParaRPr lang="zh-CN" altLang="en-US" sz="1200" dirty="0">
              <a:solidFill>
                <a:schemeClr val="tx1">
                  <a:lumMod val="75000"/>
                  <a:lumOff val="25000"/>
                </a:schemeClr>
              </a:solidFill>
              <a:latin typeface="Times New Roman" charset="0"/>
              <a:ea typeface="Times New Roman" charset="0"/>
              <a:cs typeface="Times New Roman" charset="0"/>
              <a:sym typeface="+mn-lt"/>
            </a:endParaRPr>
          </a:p>
        </p:txBody>
      </p:sp>
      <p:sp>
        <p:nvSpPr>
          <p:cNvPr id="8" name="文本框 7"/>
          <p:cNvSpPr txBox="1"/>
          <p:nvPr/>
        </p:nvSpPr>
        <p:spPr>
          <a:xfrm>
            <a:off x="2333443" y="2919771"/>
            <a:ext cx="4923131" cy="253916"/>
          </a:xfrm>
          <a:prstGeom prst="rect">
            <a:avLst/>
          </a:prstGeom>
          <a:noFill/>
          <a:ln w="9525">
            <a:noFill/>
            <a:miter/>
          </a:ln>
          <a:effectLst/>
        </p:spPr>
        <p:txBody>
          <a:bodyPr vert="horz" wrap="square" lIns="68580" tIns="34290" rIns="68580" bIns="34290" anchor="t">
            <a:spAutoFit/>
          </a:bodyPr>
          <a:lstStyle/>
          <a:p>
            <a:pPr lvl="0" eaLnBrk="0" hangingPunct="0"/>
            <a:r>
              <a:rPr lang="en-US" altLang="zh-CN" sz="1200" dirty="0" smtClean="0">
                <a:solidFill>
                  <a:schemeClr val="tx1">
                    <a:lumMod val="75000"/>
                    <a:lumOff val="25000"/>
                  </a:schemeClr>
                </a:solidFill>
                <a:latin typeface="Times New Roman" charset="0"/>
                <a:ea typeface="Times New Roman" charset="0"/>
                <a:cs typeface="Times New Roman" charset="0"/>
                <a:sym typeface="+mn-lt"/>
              </a:rPr>
              <a:t>Group</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 </a:t>
            </a:r>
            <a:r>
              <a:rPr lang="en-US" altLang="zh-CN" sz="1200" dirty="0" smtClean="0">
                <a:solidFill>
                  <a:schemeClr val="tx1">
                    <a:lumMod val="75000"/>
                    <a:lumOff val="25000"/>
                  </a:schemeClr>
                </a:solidFill>
                <a:latin typeface="Times New Roman" charset="0"/>
                <a:ea typeface="Times New Roman" charset="0"/>
                <a:cs typeface="Times New Roman" charset="0"/>
                <a:sym typeface="+mn-lt"/>
              </a:rPr>
              <a:t>Members</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a:t>
            </a:r>
            <a:r>
              <a:rPr lang="en-US" altLang="zh-CN" sz="1200" dirty="0" smtClean="0">
                <a:solidFill>
                  <a:schemeClr val="tx1">
                    <a:lumMod val="75000"/>
                    <a:lumOff val="25000"/>
                  </a:schemeClr>
                </a:solidFill>
                <a:latin typeface="Times New Roman" charset="0"/>
                <a:ea typeface="Times New Roman" charset="0"/>
                <a:cs typeface="Times New Roman" charset="0"/>
                <a:sym typeface="+mn-lt"/>
              </a:rPr>
              <a:t>LIU JIAHE</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a:t>
            </a:r>
            <a:r>
              <a:rPr lang="en-US" altLang="zh-CN" sz="1200" dirty="0">
                <a:solidFill>
                  <a:schemeClr val="tx1">
                    <a:lumMod val="75000"/>
                    <a:lumOff val="25000"/>
                  </a:schemeClr>
                </a:solidFill>
                <a:latin typeface="Times New Roman" charset="0"/>
                <a:ea typeface="Times New Roman" charset="0"/>
                <a:cs typeface="Times New Roman" charset="0"/>
                <a:sym typeface="+mn-lt"/>
              </a:rPr>
              <a:t>Ken </a:t>
            </a:r>
            <a:r>
              <a:rPr lang="en-US" altLang="zh-CN" sz="1200" dirty="0" smtClean="0">
                <a:solidFill>
                  <a:schemeClr val="tx1">
                    <a:lumMod val="75000"/>
                    <a:lumOff val="25000"/>
                  </a:schemeClr>
                </a:solidFill>
                <a:latin typeface="Times New Roman" charset="0"/>
                <a:ea typeface="Times New Roman" charset="0"/>
                <a:cs typeface="Times New Roman" charset="0"/>
                <a:sym typeface="+mn-lt"/>
              </a:rPr>
              <a:t>Sato</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a:t>
            </a:r>
            <a:r>
              <a:rPr lang="en-US" altLang="zh-CN" sz="1200" dirty="0" smtClean="0">
                <a:solidFill>
                  <a:schemeClr val="tx1">
                    <a:lumMod val="75000"/>
                    <a:lumOff val="25000"/>
                  </a:schemeClr>
                </a:solidFill>
                <a:latin typeface="Times New Roman" charset="0"/>
                <a:ea typeface="Times New Roman" charset="0"/>
                <a:cs typeface="Times New Roman" charset="0"/>
                <a:sym typeface="+mn-lt"/>
              </a:rPr>
              <a:t>Keisuke</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 </a:t>
            </a:r>
            <a:r>
              <a:rPr lang="en-US" altLang="zh-CN" sz="1200" dirty="0" err="1" smtClean="0">
                <a:solidFill>
                  <a:schemeClr val="tx1">
                    <a:lumMod val="75000"/>
                    <a:lumOff val="25000"/>
                  </a:schemeClr>
                </a:solidFill>
                <a:latin typeface="Times New Roman" charset="0"/>
                <a:ea typeface="Times New Roman" charset="0"/>
                <a:cs typeface="Times New Roman" charset="0"/>
                <a:sym typeface="+mn-lt"/>
              </a:rPr>
              <a:t>Utsumi</a:t>
            </a:r>
            <a:r>
              <a:rPr lang="zh-CN" altLang="en-US" sz="1200" dirty="0" smtClean="0">
                <a:solidFill>
                  <a:schemeClr val="tx1">
                    <a:lumMod val="75000"/>
                    <a:lumOff val="25000"/>
                  </a:schemeClr>
                </a:solidFill>
                <a:latin typeface="Times New Roman" charset="0"/>
                <a:ea typeface="Times New Roman" charset="0"/>
                <a:cs typeface="Times New Roman" charset="0"/>
                <a:sym typeface="+mn-lt"/>
              </a:rPr>
              <a:t> </a:t>
            </a:r>
            <a:endParaRPr lang="zh-CN" altLang="en-US" sz="1200" dirty="0">
              <a:solidFill>
                <a:schemeClr val="tx1">
                  <a:lumMod val="75000"/>
                  <a:lumOff val="25000"/>
                </a:schemeClr>
              </a:solidFill>
              <a:latin typeface="Times New Roman" charset="0"/>
              <a:ea typeface="Times New Roman" charset="0"/>
              <a:cs typeface="Times New Roman" charset="0"/>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1885950" y="1962150"/>
            <a:ext cx="5827301" cy="923330"/>
          </a:xfrm>
          <a:prstGeom prst="rect">
            <a:avLst/>
          </a:prstGeom>
          <a:noFill/>
        </p:spPr>
        <p:txBody>
          <a:bodyPr wrap="none" rtlCol="0">
            <a:spAutoFit/>
          </a:bodyPr>
          <a:lstStyle/>
          <a:p>
            <a:r>
              <a:rPr lang="en-US" altLang="zh-CN" dirty="0">
                <a:latin typeface="Times New Roman" charset="0"/>
                <a:ea typeface="Times New Roman" charset="0"/>
                <a:cs typeface="Times New Roman" charset="0"/>
              </a:rPr>
              <a:t>Use the following different parameter combinations to find the most suitable one</a:t>
            </a:r>
            <a:r>
              <a:rPr lang="en-US" altLang="zh-CN" dirty="0" smtClean="0">
                <a:latin typeface="Times New Roman" charset="0"/>
                <a:ea typeface="Times New Roman" charset="0"/>
                <a:cs typeface="Times New Roman" charset="0"/>
              </a:rPr>
              <a:t>.</a:t>
            </a:r>
          </a:p>
          <a:p>
            <a:r>
              <a:rPr kumimoji="1" lang="en-US" altLang="zh-CN" dirty="0" err="1">
                <a:latin typeface="Times New Roman" charset="0"/>
                <a:ea typeface="Times New Roman" charset="0"/>
                <a:cs typeface="Times New Roman" charset="0"/>
              </a:rPr>
              <a:t>learning_rates</a:t>
            </a:r>
            <a:r>
              <a:rPr kumimoji="1" lang="en-US" altLang="zh-CN" dirty="0">
                <a:latin typeface="Times New Roman" charset="0"/>
                <a:ea typeface="Times New Roman" charset="0"/>
                <a:cs typeface="Times New Roman" charset="0"/>
              </a:rPr>
              <a:t> = [0.5, 1.0, 1.5, 2, 2.5, </a:t>
            </a:r>
            <a:r>
              <a:rPr kumimoji="1" lang="en-US" altLang="zh-CN" dirty="0" smtClean="0">
                <a:latin typeface="Times New Roman" charset="0"/>
                <a:ea typeface="Times New Roman" charset="0"/>
                <a:cs typeface="Times New Roman" charset="0"/>
              </a:rPr>
              <a:t>3.0]</a:t>
            </a:r>
            <a:endParaRPr kumimoji="1" lang="en-US" altLang="zh-CN" dirty="0">
              <a:latin typeface="Times New Roman" charset="0"/>
              <a:ea typeface="Times New Roman" charset="0"/>
              <a:cs typeface="Times New Roman" charset="0"/>
            </a:endParaRPr>
          </a:p>
          <a:p>
            <a:r>
              <a:rPr kumimoji="1" lang="en-US" altLang="zh-CN" dirty="0" err="1" smtClean="0">
                <a:latin typeface="Times New Roman" charset="0"/>
                <a:ea typeface="Times New Roman" charset="0"/>
                <a:cs typeface="Times New Roman" charset="0"/>
              </a:rPr>
              <a:t>hidden_neurons_list</a:t>
            </a:r>
            <a:r>
              <a:rPr kumimoji="1" lang="en-US" altLang="zh-CN" dirty="0" smtClean="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 [4, 6, 8, 10, 12, 14</a:t>
            </a:r>
            <a:r>
              <a:rPr kumimoji="1" lang="en-US" altLang="zh-CN" dirty="0" smtClean="0">
                <a:latin typeface="Times New Roman" charset="0"/>
                <a:ea typeface="Times New Roman" charset="0"/>
                <a:cs typeface="Times New Roman" charset="0"/>
              </a:rPr>
              <a:t>]</a:t>
            </a:r>
          </a:p>
          <a:p>
            <a:r>
              <a:rPr kumimoji="1" lang="en-US" altLang="zh-CN" dirty="0" err="1" smtClean="0">
                <a:latin typeface="Times New Roman" charset="0"/>
                <a:ea typeface="Times New Roman" charset="0"/>
                <a:cs typeface="Times New Roman" charset="0"/>
              </a:rPr>
              <a:t>num_epochs</a:t>
            </a:r>
            <a:r>
              <a:rPr kumimoji="1" lang="en-US" altLang="zh-CN" dirty="0" smtClean="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 10000</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17262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333375" y="180975"/>
            <a:ext cx="5827301" cy="923330"/>
          </a:xfrm>
          <a:prstGeom prst="rect">
            <a:avLst/>
          </a:prstGeom>
          <a:noFill/>
        </p:spPr>
        <p:txBody>
          <a:bodyPr wrap="none" rtlCol="0">
            <a:spAutoFit/>
          </a:bodyPr>
          <a:lstStyle/>
          <a:p>
            <a:r>
              <a:rPr lang="en-US" altLang="zh-CN" dirty="0">
                <a:latin typeface="Times New Roman" charset="0"/>
                <a:ea typeface="Times New Roman" charset="0"/>
                <a:cs typeface="Times New Roman" charset="0"/>
              </a:rPr>
              <a:t>Use the following different parameter combinations to find the most suitable one</a:t>
            </a:r>
            <a:r>
              <a:rPr lang="en-US" altLang="zh-CN" dirty="0" smtClean="0">
                <a:latin typeface="Times New Roman" charset="0"/>
                <a:ea typeface="Times New Roman" charset="0"/>
                <a:cs typeface="Times New Roman" charset="0"/>
              </a:rPr>
              <a:t>.</a:t>
            </a:r>
          </a:p>
          <a:p>
            <a:r>
              <a:rPr kumimoji="1" lang="en-US" altLang="zh-CN" dirty="0" err="1">
                <a:latin typeface="Times New Roman" charset="0"/>
                <a:ea typeface="Times New Roman" charset="0"/>
                <a:cs typeface="Times New Roman" charset="0"/>
              </a:rPr>
              <a:t>learning_rates</a:t>
            </a:r>
            <a:r>
              <a:rPr kumimoji="1" lang="en-US" altLang="zh-CN" dirty="0">
                <a:latin typeface="Times New Roman" charset="0"/>
                <a:ea typeface="Times New Roman" charset="0"/>
                <a:cs typeface="Times New Roman" charset="0"/>
              </a:rPr>
              <a:t> = [0.5, 1.0, 1.5, 2, 2.5, </a:t>
            </a:r>
            <a:r>
              <a:rPr kumimoji="1" lang="en-US" altLang="zh-CN" dirty="0" smtClean="0">
                <a:latin typeface="Times New Roman" charset="0"/>
                <a:ea typeface="Times New Roman" charset="0"/>
                <a:cs typeface="Times New Roman" charset="0"/>
              </a:rPr>
              <a:t>3.0]</a:t>
            </a:r>
            <a:endParaRPr kumimoji="1" lang="en-US" altLang="zh-CN" dirty="0">
              <a:latin typeface="Times New Roman" charset="0"/>
              <a:ea typeface="Times New Roman" charset="0"/>
              <a:cs typeface="Times New Roman" charset="0"/>
            </a:endParaRPr>
          </a:p>
          <a:p>
            <a:r>
              <a:rPr kumimoji="1" lang="en-US" altLang="zh-CN" dirty="0" err="1" smtClean="0">
                <a:latin typeface="Times New Roman" charset="0"/>
                <a:ea typeface="Times New Roman" charset="0"/>
                <a:cs typeface="Times New Roman" charset="0"/>
              </a:rPr>
              <a:t>hidden_neurons_list</a:t>
            </a:r>
            <a:r>
              <a:rPr kumimoji="1" lang="en-US" altLang="zh-CN" dirty="0" smtClean="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 [4, 6, 8, 10, 12, 14</a:t>
            </a:r>
            <a:r>
              <a:rPr kumimoji="1" lang="en-US" altLang="zh-CN" dirty="0" smtClean="0">
                <a:latin typeface="Times New Roman" charset="0"/>
                <a:ea typeface="Times New Roman" charset="0"/>
                <a:cs typeface="Times New Roman" charset="0"/>
              </a:rPr>
              <a:t>]</a:t>
            </a:r>
          </a:p>
          <a:p>
            <a:r>
              <a:rPr kumimoji="1" lang="en-US" altLang="zh-CN" dirty="0" err="1" smtClean="0">
                <a:latin typeface="Times New Roman" charset="0"/>
                <a:ea typeface="Times New Roman" charset="0"/>
                <a:cs typeface="Times New Roman" charset="0"/>
              </a:rPr>
              <a:t>num_epochs</a:t>
            </a:r>
            <a:r>
              <a:rPr kumimoji="1" lang="en-US" altLang="zh-CN" dirty="0" smtClean="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 10000</a:t>
            </a:r>
            <a:endParaRPr kumimoji="1" lang="zh-CN" altLang="en-US" dirty="0">
              <a:latin typeface="Times New Roman" charset="0"/>
              <a:ea typeface="Times New Roman" charset="0"/>
              <a:cs typeface="Times New Roman"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6092"/>
            <a:ext cx="8670925" cy="5127407"/>
          </a:xfrm>
          <a:prstGeom prst="rect">
            <a:avLst/>
          </a:prstGeom>
        </p:spPr>
      </p:pic>
    </p:spTree>
    <p:extLst>
      <p:ext uri="{BB962C8B-B14F-4D97-AF65-F5344CB8AC3E}">
        <p14:creationId xmlns:p14="http://schemas.microsoft.com/office/powerpoint/2010/main" val="5517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5210175" y="247650"/>
            <a:ext cx="3143250" cy="4524315"/>
          </a:xfrm>
          <a:prstGeom prst="rect">
            <a:avLst/>
          </a:prstGeom>
          <a:noFill/>
        </p:spPr>
        <p:txBody>
          <a:bodyPr wrap="square" rtlCol="0">
            <a:spAutoFit/>
          </a:bodyPr>
          <a:lstStyle/>
          <a:p>
            <a:r>
              <a:rPr lang="en-US" altLang="zh-CN" sz="1600" dirty="0" smtClean="0">
                <a:latin typeface="Times New Roman" charset="0"/>
                <a:ea typeface="Times New Roman" charset="0"/>
                <a:cs typeface="Times New Roman" charset="0"/>
              </a:rPr>
              <a:t>When </a:t>
            </a:r>
            <a:r>
              <a:rPr lang="en-US" altLang="zh-CN" sz="1600" dirty="0">
                <a:latin typeface="Times New Roman" charset="0"/>
                <a:ea typeface="Times New Roman" charset="0"/>
                <a:cs typeface="Times New Roman" charset="0"/>
              </a:rPr>
              <a:t>the loss function value is </a:t>
            </a:r>
            <a:r>
              <a:rPr lang="en-US" altLang="zh-CN" sz="1600" dirty="0" smtClean="0">
                <a:latin typeface="Times New Roman" charset="0"/>
                <a:ea typeface="Times New Roman" charset="0"/>
                <a:cs typeface="Times New Roman" charset="0"/>
              </a:rPr>
              <a:t>0.125 or </a:t>
            </a:r>
            <a:r>
              <a:rPr lang="en-US" altLang="zh-CN" sz="1600" dirty="0">
                <a:latin typeface="Times New Roman" charset="0"/>
                <a:ea typeface="Times New Roman" charset="0"/>
                <a:cs typeface="Times New Roman" charset="0"/>
              </a:rPr>
              <a:t>0.03, it remains almost stable without decreasing for a long period of </a:t>
            </a:r>
            <a:r>
              <a:rPr lang="en-US" altLang="zh-CN" sz="1600" dirty="0" smtClean="0">
                <a:latin typeface="Times New Roman" charset="0"/>
                <a:ea typeface="Times New Roman" charset="0"/>
                <a:cs typeface="Times New Roman" charset="0"/>
              </a:rPr>
              <a:t>epochs.</a:t>
            </a:r>
          </a:p>
          <a:p>
            <a:endParaRPr lang="en-US" altLang="zh-CN" sz="1600" dirty="0" smtClean="0">
              <a:latin typeface="Times New Roman" charset="0"/>
              <a:ea typeface="Times New Roman" charset="0"/>
              <a:cs typeface="Times New Roman" charset="0"/>
            </a:endParaRPr>
          </a:p>
          <a:p>
            <a:r>
              <a:rPr kumimoji="1" lang="en-US" altLang="zh-CN" sz="1600" dirty="0" smtClean="0">
                <a:latin typeface="Times New Roman" charset="0"/>
                <a:ea typeface="Times New Roman" charset="0"/>
                <a:cs typeface="Times New Roman" charset="0"/>
              </a:rPr>
              <a:t>The reason is that </a:t>
            </a:r>
            <a:r>
              <a:rPr lang="en-US" altLang="zh-CN" sz="1600" dirty="0">
                <a:latin typeface="Times New Roman" charset="0"/>
                <a:ea typeface="Times New Roman" charset="0"/>
                <a:cs typeface="Times New Roman" charset="0"/>
              </a:rPr>
              <a:t>w</a:t>
            </a:r>
            <a:r>
              <a:rPr lang="en-US" altLang="zh-CN" sz="1600" dirty="0" smtClean="0">
                <a:latin typeface="Times New Roman" charset="0"/>
                <a:ea typeface="Times New Roman" charset="0"/>
                <a:cs typeface="Times New Roman" charset="0"/>
              </a:rPr>
              <a:t>hen </a:t>
            </a:r>
            <a:r>
              <a:rPr lang="en-US" altLang="zh-CN" sz="1600" dirty="0">
                <a:latin typeface="Times New Roman" charset="0"/>
                <a:ea typeface="Times New Roman" charset="0"/>
                <a:cs typeface="Times New Roman" charset="0"/>
              </a:rPr>
              <a:t>the loss function is equal to these two values, the neural network enters a phase of local optimal </a:t>
            </a:r>
            <a:r>
              <a:rPr lang="en-US" altLang="zh-CN" sz="1600" dirty="0" smtClean="0">
                <a:latin typeface="Times New Roman" charset="0"/>
                <a:ea typeface="Times New Roman" charset="0"/>
                <a:cs typeface="Times New Roman" charset="0"/>
              </a:rPr>
              <a:t>solution ,in this situation, </a:t>
            </a:r>
            <a:r>
              <a:rPr lang="en-US" altLang="zh-CN" sz="1600" dirty="0">
                <a:latin typeface="Times New Roman" charset="0"/>
                <a:ea typeface="Times New Roman" charset="0"/>
                <a:cs typeface="Times New Roman" charset="0"/>
              </a:rPr>
              <a:t>the gradient is small, the weight update is </a:t>
            </a:r>
            <a:r>
              <a:rPr lang="en-US" altLang="zh-CN" sz="1600" dirty="0" smtClean="0">
                <a:latin typeface="Times New Roman" charset="0"/>
                <a:ea typeface="Times New Roman" charset="0"/>
                <a:cs typeface="Times New Roman" charset="0"/>
              </a:rPr>
              <a:t>slow.</a:t>
            </a:r>
            <a:r>
              <a:rPr lang="en-US" altLang="zh-CN" sz="1600" dirty="0">
                <a:latin typeface="Times New Roman" charset="0"/>
                <a:ea typeface="Times New Roman" charset="0"/>
                <a:cs typeface="Times New Roman" charset="0"/>
              </a:rPr>
              <a:t> </a:t>
            </a:r>
            <a:endParaRPr lang="en-US" altLang="zh-CN" sz="1600" dirty="0" smtClean="0">
              <a:latin typeface="Times New Roman" charset="0"/>
              <a:ea typeface="Times New Roman" charset="0"/>
              <a:cs typeface="Times New Roman" charset="0"/>
            </a:endParaRPr>
          </a:p>
          <a:p>
            <a:endParaRPr lang="en-US" altLang="zh-CN" sz="1600" dirty="0">
              <a:latin typeface="Times New Roman" charset="0"/>
              <a:ea typeface="Times New Roman" charset="0"/>
              <a:cs typeface="Times New Roman" charset="0"/>
            </a:endParaRPr>
          </a:p>
          <a:p>
            <a:r>
              <a:rPr lang="en-US" altLang="zh-CN" sz="1600" dirty="0" smtClean="0">
                <a:latin typeface="Times New Roman" charset="0"/>
                <a:ea typeface="Times New Roman" charset="0"/>
                <a:cs typeface="Times New Roman" charset="0"/>
              </a:rPr>
              <a:t>Continuing </a:t>
            </a:r>
            <a:r>
              <a:rPr lang="en-US" altLang="zh-CN" sz="1600" dirty="0">
                <a:latin typeface="Times New Roman" charset="0"/>
                <a:ea typeface="Times New Roman" charset="0"/>
                <a:cs typeface="Times New Roman" charset="0"/>
              </a:rPr>
              <a:t>training, the neural network jumps out of the local optimal solution, the gradient increases, the weight starts to update, and the loss function continues to </a:t>
            </a:r>
            <a:r>
              <a:rPr lang="en-US" altLang="zh-CN" sz="1600" dirty="0" smtClean="0">
                <a:latin typeface="Times New Roman" charset="0"/>
                <a:ea typeface="Times New Roman" charset="0"/>
                <a:cs typeface="Times New Roman" charset="0"/>
              </a:rPr>
              <a:t>decrease.</a:t>
            </a:r>
            <a:endParaRPr kumimoji="1" lang="zh-CN" altLang="en-US" sz="1600" dirty="0">
              <a:latin typeface="Times New Roman" charset="0"/>
              <a:ea typeface="Times New Roman" charset="0"/>
              <a:cs typeface="Times New Roman"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640338"/>
            <a:ext cx="4898520" cy="2987675"/>
          </a:xfrm>
          <a:prstGeom prst="rect">
            <a:avLst/>
          </a:prstGeom>
        </p:spPr>
      </p:pic>
    </p:spTree>
    <p:extLst>
      <p:ext uri="{BB962C8B-B14F-4D97-AF65-F5344CB8AC3E}">
        <p14:creationId xmlns:p14="http://schemas.microsoft.com/office/powerpoint/2010/main" val="1004917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12" name="矩形 11"/>
          <p:cNvSpPr/>
          <p:nvPr/>
        </p:nvSpPr>
        <p:spPr bwMode="auto">
          <a:xfrm>
            <a:off x="2814965" y="2355893"/>
            <a:ext cx="3265638" cy="523220"/>
          </a:xfrm>
          <a:prstGeom prst="rect">
            <a:avLst/>
          </a:prstGeom>
          <a:noFill/>
        </p:spPr>
        <p:txBody>
          <a:bodyPr wrap="none">
            <a:spAutoFit/>
          </a:bodyPr>
          <a:lstStyle/>
          <a:p>
            <a:pPr fontAlgn="base">
              <a:spcBef>
                <a:spcPct val="0"/>
              </a:spcBef>
              <a:spcAft>
                <a:spcPct val="0"/>
              </a:spcAft>
              <a:defRPr/>
            </a:pPr>
            <a:r>
              <a:rPr lang="en-US" altLang="zh-CN" sz="2800" kern="100" dirty="0" smtClean="0">
                <a:solidFill>
                  <a:schemeClr val="accent1"/>
                </a:solidFill>
                <a:latin typeface="Times New Roman" charset="0"/>
                <a:ea typeface="Times New Roman" charset="0"/>
                <a:cs typeface="Times New Roman" charset="0"/>
              </a:rPr>
              <a:t>03.</a:t>
            </a:r>
            <a:r>
              <a:rPr lang="en-US" altLang="zh-CN" sz="2800" dirty="0" smtClean="0">
                <a:solidFill>
                  <a:schemeClr val="accent1"/>
                </a:solidFill>
                <a:latin typeface="Times New Roman" charset="0"/>
                <a:ea typeface="Times New Roman" charset="0"/>
                <a:cs typeface="Times New Roman" charset="0"/>
              </a:rPr>
              <a:t> Hopfield</a:t>
            </a:r>
            <a:r>
              <a:rPr lang="zh-CN" altLang="en-US" sz="2800" dirty="0" smtClean="0">
                <a:solidFill>
                  <a:schemeClr val="accent1"/>
                </a:solidFill>
                <a:latin typeface="Times New Roman" charset="0"/>
                <a:ea typeface="Times New Roman" charset="0"/>
                <a:cs typeface="Times New Roman" charset="0"/>
              </a:rPr>
              <a:t> </a:t>
            </a:r>
            <a:r>
              <a:rPr lang="en-US" altLang="zh-CN" sz="2800" dirty="0" smtClean="0">
                <a:solidFill>
                  <a:schemeClr val="accent1"/>
                </a:solidFill>
                <a:latin typeface="Times New Roman" charset="0"/>
                <a:ea typeface="Times New Roman" charset="0"/>
                <a:cs typeface="Times New Roman" charset="0"/>
              </a:rPr>
              <a:t>network</a:t>
            </a:r>
            <a:endParaRPr lang="zh-CN" altLang="en-US" sz="2800" dirty="0">
              <a:solidFill>
                <a:schemeClr val="accent1"/>
              </a:solidFill>
              <a:latin typeface="Times New Roman" charset="0"/>
              <a:ea typeface="Times New Roman" charset="0"/>
              <a:cs typeface="Times New Roman" charset="0"/>
            </a:endParaRPr>
          </a:p>
        </p:txBody>
      </p:sp>
      <p:cxnSp>
        <p:nvCxnSpPr>
          <p:cNvPr id="13"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87665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711490" y="1323975"/>
            <a:ext cx="7886700" cy="3208571"/>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The main purpose of the Hopfield network is to store and retrieve patterns or memories in a distributed manner. It can be used to recognize and recall previously learned patterns even if they are corrupted or incomplete. </a:t>
            </a:r>
            <a:endParaRPr lang="en-US" altLang="zh-CN" dirty="0" smtClean="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r>
              <a:rPr kumimoji="1" lang="en-US" altLang="zh-CN" dirty="0" smtClean="0">
                <a:latin typeface="Times New Roman" charset="0"/>
                <a:ea typeface="Times New Roman" charset="0"/>
                <a:cs typeface="Times New Roman" charset="0"/>
              </a:rPr>
              <a:t>Store</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patterns(Generate weight matrix):</a:t>
            </a:r>
          </a:p>
          <a:p>
            <a:endParaRPr kumimoji="1" lang="en-US" altLang="zh-CN" dirty="0">
              <a:latin typeface="Times New Roman" charset="0"/>
              <a:ea typeface="Times New Roman" charset="0"/>
              <a:cs typeface="Times New Roman" charset="0"/>
            </a:endParaRPr>
          </a:p>
          <a:p>
            <a:endParaRPr kumimoji="1" lang="en-US" altLang="zh-CN" dirty="0" smtClean="0">
              <a:latin typeface="Times New Roman" charset="0"/>
              <a:ea typeface="Times New Roman" charset="0"/>
              <a:cs typeface="Times New Roman" charset="0"/>
            </a:endParaRPr>
          </a:p>
          <a:p>
            <a:endParaRPr kumimoji="1" lang="en-US" altLang="zh-CN" dirty="0" smtClean="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r>
              <a:rPr kumimoji="1" lang="en-US" altLang="zh-CN" dirty="0">
                <a:latin typeface="Times New Roman" charset="0"/>
                <a:ea typeface="Times New Roman" charset="0"/>
                <a:cs typeface="Times New Roman" charset="0"/>
              </a:rPr>
              <a:t>Recall(Retrieving memorized patterns. </a:t>
            </a:r>
            <a:r>
              <a:rPr kumimoji="1" lang="en-US" altLang="zh-CN" dirty="0" smtClean="0">
                <a:latin typeface="Times New Roman" charset="0"/>
                <a:ea typeface="Times New Roman" charset="0"/>
                <a:cs typeface="Times New Roman" charset="0"/>
              </a:rPr>
              <a:t>)</a:t>
            </a:r>
          </a:p>
          <a:p>
            <a:endParaRPr kumimoji="1" lang="en-US" altLang="zh-CN" dirty="0">
              <a:latin typeface="Times New Roman" charset="0"/>
              <a:ea typeface="Times New Roman" charset="0"/>
              <a:cs typeface="Times New Roman" charset="0"/>
            </a:endParaRPr>
          </a:p>
          <a:p>
            <a:endParaRPr kumimoji="1" lang="en-US" altLang="zh-CN" dirty="0" smtClean="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endParaRPr kumimoji="1" lang="en-US" altLang="zh-CN" dirty="0" smtClean="0">
              <a:latin typeface="Times New Roman" charset="0"/>
              <a:ea typeface="Times New Roman" charset="0"/>
              <a:cs typeface="Times New Roman" charset="0"/>
            </a:endParaRPr>
          </a:p>
          <a:p>
            <a:endParaRPr kumimoji="1" lang="zh-CN" altLang="en-US" dirty="0">
              <a:latin typeface="Times New Roman" charset="0"/>
              <a:ea typeface="Times New Roman" charset="0"/>
              <a:cs typeface="Times New Roman"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56" y="2255153"/>
            <a:ext cx="3234744" cy="8785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56" y="3463925"/>
            <a:ext cx="3086100" cy="977900"/>
          </a:xfrm>
          <a:prstGeom prst="rect">
            <a:avLst/>
          </a:prstGeom>
        </p:spPr>
      </p:pic>
    </p:spTree>
    <p:extLst>
      <p:ext uri="{BB962C8B-B14F-4D97-AF65-F5344CB8AC3E}">
        <p14:creationId xmlns:p14="http://schemas.microsoft.com/office/powerpoint/2010/main" val="137252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609600" y="323850"/>
            <a:ext cx="1923988" cy="300082"/>
          </a:xfrm>
          <a:prstGeom prst="rect">
            <a:avLst/>
          </a:prstGeom>
          <a:noFill/>
        </p:spPr>
        <p:txBody>
          <a:bodyPr wrap="none" rtlCol="0">
            <a:spAutoFit/>
          </a:bodyPr>
          <a:lstStyle/>
          <a:p>
            <a:r>
              <a:rPr kumimoji="1" lang="en-US" altLang="zh-CN" dirty="0" smtClean="0"/>
              <a:t>The original patterns are:</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99" y="722633"/>
            <a:ext cx="5478107" cy="4011292"/>
          </a:xfrm>
          <a:prstGeom prst="rect">
            <a:avLst/>
          </a:prstGeom>
        </p:spPr>
      </p:pic>
    </p:spTree>
    <p:extLst>
      <p:ext uri="{BB962C8B-B14F-4D97-AF65-F5344CB8AC3E}">
        <p14:creationId xmlns:p14="http://schemas.microsoft.com/office/powerpoint/2010/main" val="103270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457199" y="409575"/>
            <a:ext cx="8143875" cy="300082"/>
          </a:xfrm>
          <a:prstGeom prst="rect">
            <a:avLst/>
          </a:prstGeom>
          <a:noFill/>
        </p:spPr>
        <p:txBody>
          <a:bodyPr wrap="square" rtlCol="0">
            <a:spAutoFit/>
          </a:bodyPr>
          <a:lstStyle/>
          <a:p>
            <a:r>
              <a:rPr lang="en-US" altLang="zh-CN" dirty="0" smtClean="0">
                <a:latin typeface="Times New Roman" charset="0"/>
                <a:ea typeface="Times New Roman" charset="0"/>
                <a:cs typeface="Times New Roman" charset="0"/>
              </a:rPr>
              <a:t>Test </a:t>
            </a:r>
            <a:r>
              <a:rPr lang="en-US" altLang="zh-CN" dirty="0">
                <a:latin typeface="Times New Roman" charset="0"/>
                <a:ea typeface="Times New Roman" charset="0"/>
                <a:cs typeface="Times New Roman" charset="0"/>
              </a:rPr>
              <a:t>the memory capacity of the Hopfield network at noise levels of 10%, 15%, 20%, </a:t>
            </a:r>
            <a:r>
              <a:rPr lang="en-US" altLang="zh-CN" dirty="0" smtClean="0">
                <a:latin typeface="Times New Roman" charset="0"/>
                <a:ea typeface="Times New Roman" charset="0"/>
                <a:cs typeface="Times New Roman" charset="0"/>
              </a:rPr>
              <a:t>25%,</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3</a:t>
            </a:r>
            <a:r>
              <a:rPr lang="en-US" altLang="zh-CN" dirty="0">
                <a:latin typeface="Times New Roman" charset="0"/>
                <a:ea typeface="Times New Roman" charset="0"/>
                <a:cs typeface="Times New Roman" charset="0"/>
              </a:rPr>
              <a:t>0</a:t>
            </a:r>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respectively.</a:t>
            </a:r>
            <a:endParaRPr kumimoji="1" lang="zh-CN" altLang="en-US" dirty="0">
              <a:latin typeface="Times New Roman" charset="0"/>
              <a:ea typeface="Times New Roman" charset="0"/>
              <a:cs typeface="Times New Roman"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024" y="952500"/>
            <a:ext cx="5813958" cy="3953492"/>
          </a:xfrm>
          <a:prstGeom prst="rect">
            <a:avLst/>
          </a:prstGeom>
        </p:spPr>
      </p:pic>
    </p:spTree>
    <p:extLst>
      <p:ext uri="{BB962C8B-B14F-4D97-AF65-F5344CB8AC3E}">
        <p14:creationId xmlns:p14="http://schemas.microsoft.com/office/powerpoint/2010/main" val="130457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21" y="209550"/>
            <a:ext cx="7322229" cy="4724399"/>
          </a:xfrm>
          <a:prstGeom prst="rect">
            <a:avLst/>
          </a:prstGeom>
        </p:spPr>
      </p:pic>
    </p:spTree>
    <p:extLst>
      <p:ext uri="{BB962C8B-B14F-4D97-AF65-F5344CB8AC3E}">
        <p14:creationId xmlns:p14="http://schemas.microsoft.com/office/powerpoint/2010/main" val="1637348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5" y="144347"/>
            <a:ext cx="7715250" cy="4913427"/>
          </a:xfrm>
          <a:prstGeom prst="rect">
            <a:avLst/>
          </a:prstGeom>
        </p:spPr>
      </p:pic>
    </p:spTree>
    <p:extLst>
      <p:ext uri="{BB962C8B-B14F-4D97-AF65-F5344CB8AC3E}">
        <p14:creationId xmlns:p14="http://schemas.microsoft.com/office/powerpoint/2010/main" val="2094047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457199" y="409575"/>
            <a:ext cx="8143875" cy="300082"/>
          </a:xfrm>
          <a:prstGeom prst="rect">
            <a:avLst/>
          </a:prstGeom>
          <a:noFill/>
        </p:spPr>
        <p:txBody>
          <a:bodyPr wrap="square" rtlCol="0">
            <a:spAutoFit/>
          </a:bodyPr>
          <a:lstStyle/>
          <a:p>
            <a:endParaRPr kumimoji="1" lang="zh-CN" altLang="en-US" dirty="0">
              <a:latin typeface="Times New Roman" charset="0"/>
              <a:ea typeface="Times New Roman" charset="0"/>
              <a:cs typeface="Times New Roman"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178965"/>
            <a:ext cx="7693673" cy="4802609"/>
          </a:xfrm>
          <a:prstGeom prst="rect">
            <a:avLst/>
          </a:prstGeom>
        </p:spPr>
      </p:pic>
    </p:spTree>
    <p:extLst>
      <p:ext uri="{BB962C8B-B14F-4D97-AF65-F5344CB8AC3E}">
        <p14:creationId xmlns:p14="http://schemas.microsoft.com/office/powerpoint/2010/main" val="298425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cxnSp>
        <p:nvCxnSpPr>
          <p:cNvPr id="47" name="直接连接符 46"/>
          <p:cNvCxnSpPr/>
          <p:nvPr/>
        </p:nvCxnSpPr>
        <p:spPr>
          <a:xfrm>
            <a:off x="398739" y="4612193"/>
            <a:ext cx="25120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1" name="文本框 6"/>
          <p:cNvSpPr txBox="1">
            <a:spLocks noChangeArrowheads="1"/>
          </p:cNvSpPr>
          <p:nvPr/>
        </p:nvSpPr>
        <p:spPr bwMode="auto">
          <a:xfrm>
            <a:off x="5124365" y="866346"/>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Times New Roman" charset="0"/>
                <a:ea typeface="Times New Roman" charset="0"/>
                <a:cs typeface="Times New Roman" charset="0"/>
              </a:rPr>
              <a:t>Step</a:t>
            </a:r>
            <a:r>
              <a:rPr lang="zh-CN" altLang="en-US" sz="2000" dirty="0" smtClean="0">
                <a:solidFill>
                  <a:schemeClr val="accent1"/>
                </a:solidFill>
                <a:latin typeface="Times New Roman" charset="0"/>
                <a:ea typeface="Times New Roman" charset="0"/>
                <a:cs typeface="Times New Roman" charset="0"/>
              </a:rPr>
              <a:t> </a:t>
            </a:r>
            <a:r>
              <a:rPr lang="en-US" altLang="zh-CN" sz="2000" dirty="0" smtClean="0">
                <a:solidFill>
                  <a:schemeClr val="accent1"/>
                </a:solidFill>
                <a:latin typeface="Times New Roman" charset="0"/>
                <a:ea typeface="Times New Roman" charset="0"/>
                <a:cs typeface="Times New Roman" charset="0"/>
              </a:rPr>
              <a:t>and</a:t>
            </a:r>
            <a:r>
              <a:rPr lang="zh-CN" altLang="en-US" sz="2000" dirty="0" smtClean="0">
                <a:solidFill>
                  <a:schemeClr val="accent1"/>
                </a:solidFill>
                <a:latin typeface="Times New Roman" charset="0"/>
                <a:ea typeface="Times New Roman" charset="0"/>
                <a:cs typeface="Times New Roman" charset="0"/>
              </a:rPr>
              <a:t> </a:t>
            </a:r>
            <a:r>
              <a:rPr lang="en-US" altLang="zh-CN" sz="2000" dirty="0" smtClean="0">
                <a:solidFill>
                  <a:schemeClr val="accent1"/>
                </a:solidFill>
                <a:latin typeface="Times New Roman" charset="0"/>
                <a:ea typeface="Times New Roman" charset="0"/>
                <a:cs typeface="Times New Roman" charset="0"/>
              </a:rPr>
              <a:t>sigmoid</a:t>
            </a:r>
            <a:r>
              <a:rPr lang="zh-CN" altLang="en-US" sz="2000" dirty="0" smtClean="0">
                <a:solidFill>
                  <a:schemeClr val="accent1"/>
                </a:solidFill>
                <a:latin typeface="Times New Roman" charset="0"/>
                <a:ea typeface="Times New Roman" charset="0"/>
                <a:cs typeface="Times New Roman" charset="0"/>
              </a:rPr>
              <a:t> </a:t>
            </a:r>
            <a:r>
              <a:rPr lang="en-US" altLang="zh-CN" sz="2000" dirty="0" smtClean="0">
                <a:solidFill>
                  <a:schemeClr val="accent1"/>
                </a:solidFill>
                <a:latin typeface="Times New Roman" charset="0"/>
                <a:ea typeface="Times New Roman" charset="0"/>
                <a:cs typeface="Times New Roman" charset="0"/>
              </a:rPr>
              <a:t>function</a:t>
            </a:r>
          </a:p>
        </p:txBody>
      </p:sp>
      <p:sp>
        <p:nvSpPr>
          <p:cNvPr id="63" name="椭圆 62"/>
          <p:cNvSpPr/>
          <p:nvPr/>
        </p:nvSpPr>
        <p:spPr>
          <a:xfrm>
            <a:off x="4683493" y="852798"/>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Times New Roman" charset="0"/>
                <a:ea typeface="Times New Roman" charset="0"/>
                <a:cs typeface="Times New Roman" charset="0"/>
              </a:rPr>
              <a:t>1</a:t>
            </a:r>
            <a:endParaRPr lang="zh-CN" altLang="en-US" sz="2000" dirty="0">
              <a:latin typeface="Times New Roman" charset="0"/>
              <a:ea typeface="Times New Roman" charset="0"/>
              <a:cs typeface="Times New Roman" charset="0"/>
            </a:endParaRPr>
          </a:p>
        </p:txBody>
      </p:sp>
      <p:sp>
        <p:nvSpPr>
          <p:cNvPr id="64" name="文本框 6"/>
          <p:cNvSpPr txBox="1">
            <a:spLocks noChangeArrowheads="1"/>
          </p:cNvSpPr>
          <p:nvPr/>
        </p:nvSpPr>
        <p:spPr bwMode="auto">
          <a:xfrm>
            <a:off x="5124365" y="1569138"/>
            <a:ext cx="29065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a:solidFill>
                  <a:schemeClr val="accent1"/>
                </a:solidFill>
                <a:latin typeface="Times New Roman" charset="0"/>
                <a:ea typeface="Times New Roman" charset="0"/>
                <a:cs typeface="Times New Roman" charset="0"/>
              </a:rPr>
              <a:t>4-bit parity check problem</a:t>
            </a:r>
            <a:endParaRPr lang="zh-CN" altLang="en-US" sz="2000" dirty="0">
              <a:solidFill>
                <a:schemeClr val="accent1"/>
              </a:solidFill>
              <a:latin typeface="Times New Roman" charset="0"/>
              <a:ea typeface="Times New Roman" charset="0"/>
              <a:cs typeface="Times New Roman" charset="0"/>
            </a:endParaRPr>
          </a:p>
        </p:txBody>
      </p:sp>
      <p:sp>
        <p:nvSpPr>
          <p:cNvPr id="66" name="椭圆 65"/>
          <p:cNvSpPr/>
          <p:nvPr/>
        </p:nvSpPr>
        <p:spPr>
          <a:xfrm>
            <a:off x="4683493" y="1548757"/>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Times New Roman" charset="0"/>
                <a:ea typeface="Times New Roman" charset="0"/>
                <a:cs typeface="Times New Roman" charset="0"/>
              </a:rPr>
              <a:t>2</a:t>
            </a:r>
            <a:endParaRPr lang="zh-CN" altLang="en-US" sz="2000">
              <a:latin typeface="Times New Roman" charset="0"/>
              <a:ea typeface="Times New Roman" charset="0"/>
              <a:cs typeface="Times New Roman" charset="0"/>
            </a:endParaRPr>
          </a:p>
        </p:txBody>
      </p:sp>
      <p:sp>
        <p:nvSpPr>
          <p:cNvPr id="67" name="文本框 66"/>
          <p:cNvSpPr txBox="1">
            <a:spLocks noChangeArrowheads="1"/>
          </p:cNvSpPr>
          <p:nvPr/>
        </p:nvSpPr>
        <p:spPr bwMode="auto">
          <a:xfrm>
            <a:off x="5124365" y="2309123"/>
            <a:ext cx="19992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Times New Roman" charset="0"/>
                <a:ea typeface="Times New Roman" charset="0"/>
                <a:cs typeface="Times New Roman" charset="0"/>
              </a:rPr>
              <a:t>Hopfield</a:t>
            </a:r>
            <a:r>
              <a:rPr lang="zh-CN" altLang="en-US" sz="2000" dirty="0" smtClean="0">
                <a:solidFill>
                  <a:schemeClr val="accent1"/>
                </a:solidFill>
                <a:latin typeface="Times New Roman" charset="0"/>
                <a:ea typeface="Times New Roman" charset="0"/>
                <a:cs typeface="Times New Roman" charset="0"/>
              </a:rPr>
              <a:t> </a:t>
            </a:r>
            <a:r>
              <a:rPr lang="en-US" altLang="zh-CN" sz="2000" dirty="0" smtClean="0">
                <a:solidFill>
                  <a:schemeClr val="accent1"/>
                </a:solidFill>
                <a:latin typeface="Times New Roman" charset="0"/>
                <a:ea typeface="Times New Roman" charset="0"/>
                <a:cs typeface="Times New Roman" charset="0"/>
              </a:rPr>
              <a:t>network</a:t>
            </a:r>
            <a:endParaRPr lang="zh-CN" altLang="en-US" sz="2000" dirty="0">
              <a:solidFill>
                <a:schemeClr val="accent1"/>
              </a:solidFill>
              <a:latin typeface="Times New Roman" charset="0"/>
              <a:ea typeface="Times New Roman" charset="0"/>
              <a:cs typeface="Times New Roman" charset="0"/>
            </a:endParaRPr>
          </a:p>
        </p:txBody>
      </p:sp>
      <p:sp>
        <p:nvSpPr>
          <p:cNvPr id="71" name="椭圆 70"/>
          <p:cNvSpPr/>
          <p:nvPr/>
        </p:nvSpPr>
        <p:spPr>
          <a:xfrm>
            <a:off x="4683493" y="2292311"/>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latin typeface="Times New Roman" charset="0"/>
                <a:ea typeface="Times New Roman" charset="0"/>
                <a:cs typeface="Times New Roman" charset="0"/>
              </a:rPr>
              <a:t>3</a:t>
            </a:r>
            <a:endParaRPr lang="zh-CN" altLang="en-US" sz="2000">
              <a:latin typeface="Times New Roman" charset="0"/>
              <a:ea typeface="Times New Roman" charset="0"/>
              <a:cs typeface="Times New Roman" charset="0"/>
            </a:endParaRPr>
          </a:p>
        </p:txBody>
      </p:sp>
      <p:sp>
        <p:nvSpPr>
          <p:cNvPr id="19" name="菱形 18"/>
          <p:cNvSpPr/>
          <p:nvPr/>
        </p:nvSpPr>
        <p:spPr>
          <a:xfrm>
            <a:off x="891272" y="1266456"/>
            <a:ext cx="2769365" cy="2769365"/>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charset="0"/>
              <a:ea typeface="Times New Roman" charset="0"/>
              <a:cs typeface="Times New Roman" charset="0"/>
            </a:endParaRPr>
          </a:p>
        </p:txBody>
      </p:sp>
      <p:sp>
        <p:nvSpPr>
          <p:cNvPr id="20" name="矩形 19"/>
          <p:cNvSpPr/>
          <p:nvPr/>
        </p:nvSpPr>
        <p:spPr bwMode="auto">
          <a:xfrm>
            <a:off x="1361659" y="2422842"/>
            <a:ext cx="1877437" cy="461665"/>
          </a:xfrm>
          <a:prstGeom prst="rect">
            <a:avLst/>
          </a:prstGeom>
        </p:spPr>
        <p:txBody>
          <a:bodyPr wrap="none">
            <a:spAutoFit/>
          </a:bodyPr>
          <a:lstStyle/>
          <a:p>
            <a:pPr algn="ctr">
              <a:defRPr/>
            </a:pPr>
            <a:r>
              <a:rPr lang="en-US" altLang="zh-CN" sz="2400" b="1" kern="100" dirty="0" smtClean="0">
                <a:solidFill>
                  <a:schemeClr val="accent1"/>
                </a:solidFill>
                <a:latin typeface="Times New Roman" charset="0"/>
                <a:ea typeface="Times New Roman" charset="0"/>
                <a:cs typeface="Times New Roman" charset="0"/>
              </a:rPr>
              <a:t>CONTENTS</a:t>
            </a:r>
            <a:endParaRPr lang="zh-CN" altLang="en-US" sz="2400" b="1" kern="100" dirty="0">
              <a:solidFill>
                <a:schemeClr val="accent1"/>
              </a:solidFill>
              <a:latin typeface="Times New Roman" charset="0"/>
              <a:ea typeface="Times New Roman" charset="0"/>
              <a:cs typeface="Times New Roman" charset="0"/>
            </a:endParaRPr>
          </a:p>
        </p:txBody>
      </p:sp>
      <p:sp>
        <p:nvSpPr>
          <p:cNvPr id="16" name="文本框 15"/>
          <p:cNvSpPr txBox="1">
            <a:spLocks noChangeArrowheads="1"/>
          </p:cNvSpPr>
          <p:nvPr/>
        </p:nvSpPr>
        <p:spPr bwMode="auto">
          <a:xfrm>
            <a:off x="5124365" y="3056352"/>
            <a:ext cx="7492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Times New Roman" charset="0"/>
                <a:ea typeface="Times New Roman" charset="0"/>
                <a:cs typeface="Times New Roman" charset="0"/>
              </a:rPr>
              <a:t>WTA</a:t>
            </a:r>
          </a:p>
          <a:p>
            <a:pPr fontAlgn="base">
              <a:spcBef>
                <a:spcPct val="0"/>
              </a:spcBef>
              <a:spcAft>
                <a:spcPct val="0"/>
              </a:spcAft>
              <a:defRPr/>
            </a:pPr>
            <a:endParaRPr lang="zh-CN" altLang="en-US" sz="2000" dirty="0">
              <a:solidFill>
                <a:schemeClr val="accent1"/>
              </a:solidFill>
              <a:latin typeface="Times New Roman" charset="0"/>
              <a:ea typeface="Times New Roman" charset="0"/>
              <a:cs typeface="Times New Roman" charset="0"/>
            </a:endParaRPr>
          </a:p>
        </p:txBody>
      </p:sp>
      <p:sp>
        <p:nvSpPr>
          <p:cNvPr id="17" name="椭圆 16"/>
          <p:cNvSpPr/>
          <p:nvPr/>
        </p:nvSpPr>
        <p:spPr>
          <a:xfrm>
            <a:off x="4683493" y="3039540"/>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charset="0"/>
                <a:ea typeface="Times New Roman" charset="0"/>
                <a:cs typeface="Times New Roman" charset="0"/>
              </a:rPr>
              <a:t>4</a:t>
            </a:r>
            <a:endParaRPr lang="zh-CN" altLang="en-US" sz="2000" dirty="0">
              <a:latin typeface="Times New Roman" charset="0"/>
              <a:ea typeface="Times New Roman" charset="0"/>
              <a:cs typeface="Times New Roman" charset="0"/>
            </a:endParaRPr>
          </a:p>
        </p:txBody>
      </p:sp>
      <p:sp>
        <p:nvSpPr>
          <p:cNvPr id="14" name="矩形 13"/>
          <p:cNvSpPr/>
          <p:nvPr/>
        </p:nvSpPr>
        <p:spPr bwMode="auto">
          <a:xfrm>
            <a:off x="278388" y="4667204"/>
            <a:ext cx="1032655"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May</a:t>
            </a:r>
            <a:r>
              <a:rPr lang="zh-CN" altLang="en-US"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smtClean="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5,2023</a:t>
            </a:r>
            <a:endParaRPr lang="zh-CN" altLang="en-US" sz="120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a:spLocks noChangeArrowheads="1"/>
          </p:cNvSpPr>
          <p:nvPr/>
        </p:nvSpPr>
        <p:spPr bwMode="auto">
          <a:xfrm>
            <a:off x="5124365" y="3751900"/>
            <a:ext cx="8835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chemeClr val="accent1"/>
                </a:solidFill>
                <a:latin typeface="Times New Roman" charset="0"/>
                <a:ea typeface="Times New Roman" charset="0"/>
                <a:cs typeface="Times New Roman" charset="0"/>
              </a:rPr>
              <a:t>SOFM</a:t>
            </a:r>
          </a:p>
          <a:p>
            <a:pPr fontAlgn="base">
              <a:spcBef>
                <a:spcPct val="0"/>
              </a:spcBef>
              <a:spcAft>
                <a:spcPct val="0"/>
              </a:spcAft>
              <a:defRPr/>
            </a:pPr>
            <a:endParaRPr lang="zh-CN" altLang="en-US" sz="2000" dirty="0">
              <a:solidFill>
                <a:schemeClr val="accent1"/>
              </a:solidFill>
              <a:latin typeface="Times New Roman" charset="0"/>
              <a:ea typeface="Times New Roman" charset="0"/>
              <a:cs typeface="Times New Roman" charset="0"/>
            </a:endParaRPr>
          </a:p>
        </p:txBody>
      </p:sp>
      <p:sp>
        <p:nvSpPr>
          <p:cNvPr id="18" name="椭圆 17"/>
          <p:cNvSpPr/>
          <p:nvPr/>
        </p:nvSpPr>
        <p:spPr>
          <a:xfrm>
            <a:off x="4683493" y="3735088"/>
            <a:ext cx="440872" cy="440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charset="0"/>
                <a:ea typeface="Times New Roman" charset="0"/>
                <a:cs typeface="Times New Roman" charset="0"/>
              </a:rPr>
              <a:t>5</a:t>
            </a:r>
            <a:endParaRPr lang="zh-CN" altLang="en-US" sz="2000" dirty="0">
              <a:latin typeface="Times New Roman" charset="0"/>
              <a:ea typeface="Times New Roman" charset="0"/>
              <a:cs typeface="Times New Roman"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457199" y="409575"/>
            <a:ext cx="8143875" cy="300082"/>
          </a:xfrm>
          <a:prstGeom prst="rect">
            <a:avLst/>
          </a:prstGeom>
          <a:noFill/>
        </p:spPr>
        <p:txBody>
          <a:bodyPr wrap="square" rtlCol="0">
            <a:spAutoFit/>
          </a:bodyPr>
          <a:lstStyle/>
          <a:p>
            <a:endParaRPr kumimoji="1" lang="zh-CN" altLang="en-US" dirty="0">
              <a:latin typeface="Times New Roman" charset="0"/>
              <a:ea typeface="Times New Roman" charset="0"/>
              <a:cs typeface="Times New Roman" charset="0"/>
            </a:endParaRPr>
          </a:p>
        </p:txBody>
      </p:sp>
      <p:sp>
        <p:nvSpPr>
          <p:cNvPr id="4" name="文本框 3"/>
          <p:cNvSpPr txBox="1"/>
          <p:nvPr/>
        </p:nvSpPr>
        <p:spPr>
          <a:xfrm>
            <a:off x="333375" y="155659"/>
            <a:ext cx="8086725" cy="507831"/>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It can be observed that the restoration ability of the Hopfield network is quite good under a certain level of noise intensity. Furthermore, as we increase the noise level, we can discover interesting phenomena.</a:t>
            </a:r>
            <a:endParaRPr kumimoji="1" lang="zh-CN" altLang="en-US" dirty="0">
              <a:latin typeface="Times New Roman" charset="0"/>
              <a:ea typeface="Times New Roman" charset="0"/>
              <a:cs typeface="Times New Roman"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709657"/>
            <a:ext cx="6143626" cy="3959963"/>
          </a:xfrm>
          <a:prstGeom prst="rect">
            <a:avLst/>
          </a:prstGeom>
        </p:spPr>
      </p:pic>
      <p:sp>
        <p:nvSpPr>
          <p:cNvPr id="6" name="文本框 5"/>
          <p:cNvSpPr txBox="1"/>
          <p:nvPr/>
        </p:nvSpPr>
        <p:spPr>
          <a:xfrm>
            <a:off x="6524625" y="1047749"/>
            <a:ext cx="2181225" cy="1962076"/>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Initially, the </a:t>
            </a:r>
            <a:r>
              <a:rPr lang="en-US" altLang="zh-CN" dirty="0" smtClean="0">
                <a:latin typeface="Times New Roman" charset="0"/>
                <a:ea typeface="Times New Roman" charset="0"/>
                <a:cs typeface="Times New Roman" charset="0"/>
              </a:rPr>
              <a:t>pattern </a:t>
            </a:r>
            <a:r>
              <a:rPr lang="en-US" altLang="zh-CN" dirty="0">
                <a:latin typeface="Times New Roman" charset="0"/>
                <a:ea typeface="Times New Roman" charset="0"/>
                <a:cs typeface="Times New Roman" charset="0"/>
              </a:rPr>
              <a:t>was composed of red dots. Now, the </a:t>
            </a:r>
            <a:r>
              <a:rPr lang="en-US" altLang="zh-CN" dirty="0" smtClean="0">
                <a:latin typeface="Times New Roman" charset="0"/>
                <a:ea typeface="Times New Roman" charset="0"/>
                <a:cs typeface="Times New Roman" charset="0"/>
              </a:rPr>
              <a:t>pattern </a:t>
            </a:r>
            <a:r>
              <a:rPr lang="en-US" altLang="zh-CN" dirty="0">
                <a:latin typeface="Times New Roman" charset="0"/>
                <a:ea typeface="Times New Roman" charset="0"/>
                <a:cs typeface="Times New Roman" charset="0"/>
              </a:rPr>
              <a:t>is composed of white dots</a:t>
            </a:r>
            <a:r>
              <a:rPr lang="en-US" altLang="zh-CN" dirty="0" smtClean="0">
                <a:latin typeface="Times New Roman" charset="0"/>
                <a:ea typeface="Times New Roman" charset="0"/>
                <a:cs typeface="Times New Roman" charset="0"/>
              </a:rPr>
              <a:t>.</a:t>
            </a:r>
          </a:p>
          <a:p>
            <a:endParaRPr lang="en-US" altLang="zh-CN" dirty="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The </a:t>
            </a:r>
            <a:r>
              <a:rPr lang="en-US" altLang="zh-CN" dirty="0">
                <a:latin typeface="Times New Roman" charset="0"/>
                <a:ea typeface="Times New Roman" charset="0"/>
                <a:cs typeface="Times New Roman" charset="0"/>
              </a:rPr>
              <a:t>memory of the Hopfield network has transformed a positive pattern into a negative </a:t>
            </a:r>
            <a:r>
              <a:rPr lang="en-US" altLang="zh-CN" dirty="0" smtClean="0">
                <a:latin typeface="Times New Roman" charset="0"/>
                <a:ea typeface="Times New Roman" charset="0"/>
                <a:cs typeface="Times New Roman" charset="0"/>
              </a:rPr>
              <a:t>pattern</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51704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609600" y="923925"/>
            <a:ext cx="2691314" cy="3416320"/>
          </a:xfrm>
          <a:prstGeom prst="rect">
            <a:avLst/>
          </a:prstGeom>
          <a:noFill/>
        </p:spPr>
        <p:txBody>
          <a:bodyPr wrap="none" rtlCol="0">
            <a:spAutoFit/>
          </a:bodyPr>
          <a:lstStyle/>
          <a:p>
            <a:r>
              <a:rPr lang="en-US" altLang="zh-CN" dirty="0" smtClean="0"/>
              <a:t>Import </a:t>
            </a:r>
            <a:r>
              <a:rPr lang="en-US" altLang="zh-CN" dirty="0" err="1" smtClean="0"/>
              <a:t>numpy</a:t>
            </a:r>
            <a:r>
              <a:rPr lang="en-US" altLang="zh-CN" dirty="0" smtClean="0"/>
              <a:t> as np</a:t>
            </a:r>
          </a:p>
          <a:p>
            <a:endParaRPr lang="en-US" altLang="zh-CN" dirty="0"/>
          </a:p>
          <a:p>
            <a:r>
              <a:rPr lang="en-US" altLang="zh-CN" dirty="0" err="1" smtClean="0"/>
              <a:t>n_neuron</a:t>
            </a:r>
            <a:r>
              <a:rPr lang="en-US" altLang="zh-CN" dirty="0" smtClean="0"/>
              <a:t> </a:t>
            </a:r>
            <a:r>
              <a:rPr lang="en-US" altLang="zh-CN" dirty="0"/>
              <a:t>= 120</a:t>
            </a:r>
          </a:p>
          <a:p>
            <a:r>
              <a:rPr lang="en-US" altLang="zh-CN" dirty="0" err="1"/>
              <a:t>n_pattern</a:t>
            </a:r>
            <a:r>
              <a:rPr lang="en-US" altLang="zh-CN" dirty="0"/>
              <a:t> = 4</a:t>
            </a:r>
          </a:p>
          <a:p>
            <a:r>
              <a:rPr lang="en-US" altLang="zh-CN" dirty="0"/>
              <a:t>w = </a:t>
            </a:r>
            <a:r>
              <a:rPr lang="en-US" altLang="zh-CN" dirty="0" err="1"/>
              <a:t>np.zeros</a:t>
            </a:r>
            <a:r>
              <a:rPr lang="en-US" altLang="zh-CN" dirty="0"/>
              <a:t>((</a:t>
            </a:r>
            <a:r>
              <a:rPr lang="en-US" altLang="zh-CN" dirty="0" err="1"/>
              <a:t>n_neuron</a:t>
            </a:r>
            <a:r>
              <a:rPr lang="en-US" altLang="zh-CN" dirty="0"/>
              <a:t>, </a:t>
            </a:r>
            <a:r>
              <a:rPr lang="en-US" altLang="zh-CN" dirty="0" err="1"/>
              <a:t>n_neuron</a:t>
            </a:r>
            <a:r>
              <a:rPr lang="en-US" altLang="zh-CN" dirty="0"/>
              <a:t>))</a:t>
            </a:r>
          </a:p>
          <a:p>
            <a:r>
              <a:rPr lang="en-US" altLang="zh-CN" dirty="0"/>
              <a:t>for key in </a:t>
            </a:r>
            <a:r>
              <a:rPr lang="en-US" altLang="zh-CN" dirty="0" err="1"/>
              <a:t>original_patterns</a:t>
            </a:r>
            <a:r>
              <a:rPr lang="en-US" altLang="zh-CN" dirty="0"/>
              <a:t>:</a:t>
            </a:r>
          </a:p>
          <a:p>
            <a:r>
              <a:rPr lang="en-US" altLang="zh-CN" dirty="0"/>
              <a:t>pattern = </a:t>
            </a:r>
            <a:r>
              <a:rPr lang="en-US" altLang="zh-CN" dirty="0" err="1"/>
              <a:t>original_patterns</a:t>
            </a:r>
            <a:r>
              <a:rPr lang="en-US" altLang="zh-CN" dirty="0"/>
              <a:t>[key]</a:t>
            </a:r>
          </a:p>
          <a:p>
            <a:r>
              <a:rPr lang="en-US" altLang="zh-CN" dirty="0"/>
              <a:t> </a:t>
            </a:r>
            <a:r>
              <a:rPr lang="en-US" altLang="zh-CN" dirty="0" smtClean="0"/>
              <a:t>   for </a:t>
            </a:r>
            <a:r>
              <a:rPr lang="en-US" altLang="zh-CN" dirty="0" err="1"/>
              <a:t>i</a:t>
            </a:r>
            <a:r>
              <a:rPr lang="en-US" altLang="zh-CN" dirty="0"/>
              <a:t> in range(</a:t>
            </a:r>
            <a:r>
              <a:rPr lang="en-US" altLang="zh-CN" dirty="0" err="1"/>
              <a:t>n_neuron</a:t>
            </a:r>
            <a:r>
              <a:rPr lang="en-US" altLang="zh-CN" dirty="0"/>
              <a:t>):</a:t>
            </a:r>
          </a:p>
          <a:p>
            <a:r>
              <a:rPr lang="en-US" altLang="zh-CN" dirty="0" smtClean="0"/>
              <a:t>    for </a:t>
            </a:r>
            <a:r>
              <a:rPr lang="en-US" altLang="zh-CN" dirty="0"/>
              <a:t>j in range(</a:t>
            </a:r>
            <a:r>
              <a:rPr lang="en-US" altLang="zh-CN" dirty="0" err="1"/>
              <a:t>n_neuron</a:t>
            </a:r>
            <a:r>
              <a:rPr lang="en-US" altLang="zh-CN" dirty="0"/>
              <a:t>): </a:t>
            </a:r>
          </a:p>
          <a:p>
            <a:r>
              <a:rPr lang="en-US" altLang="zh-CN" dirty="0" smtClean="0"/>
              <a:t>    w[</a:t>
            </a:r>
            <a:r>
              <a:rPr lang="en-US" altLang="zh-CN" dirty="0" err="1" smtClean="0"/>
              <a:t>i</a:t>
            </a:r>
            <a:r>
              <a:rPr lang="en-US" altLang="zh-CN" dirty="0"/>
              <a:t>, j] += pattern[</a:t>
            </a:r>
            <a:r>
              <a:rPr lang="en-US" altLang="zh-CN" dirty="0" err="1"/>
              <a:t>i</a:t>
            </a:r>
            <a:r>
              <a:rPr lang="en-US" altLang="zh-CN" dirty="0"/>
              <a:t>] * pattern[j] </a:t>
            </a:r>
            <a:endParaRPr lang="en-US" altLang="zh-CN" dirty="0" smtClean="0"/>
          </a:p>
          <a:p>
            <a:endParaRPr lang="en-US" altLang="zh-CN" dirty="0"/>
          </a:p>
          <a:p>
            <a:r>
              <a:rPr lang="en-US" altLang="zh-CN" dirty="0"/>
              <a:t>w = w/</a:t>
            </a:r>
            <a:r>
              <a:rPr lang="en-US" altLang="zh-CN" dirty="0" err="1"/>
              <a:t>n_pattern</a:t>
            </a:r>
            <a:endParaRPr lang="en-US" altLang="zh-CN" dirty="0"/>
          </a:p>
          <a:p>
            <a:r>
              <a:rPr lang="en-US" altLang="zh-CN" dirty="0" err="1"/>
              <a:t>np.fill_diagonal</a:t>
            </a:r>
            <a:r>
              <a:rPr lang="en-US" altLang="zh-CN" dirty="0"/>
              <a:t>(w, 0</a:t>
            </a:r>
            <a:r>
              <a:rPr lang="en-US" altLang="zh-CN" dirty="0" smtClean="0"/>
              <a:t>)</a:t>
            </a:r>
          </a:p>
          <a:p>
            <a:endParaRPr lang="en-US" altLang="zh-CN" dirty="0"/>
          </a:p>
          <a:p>
            <a:r>
              <a:rPr lang="en-US" altLang="zh-CN" dirty="0"/>
              <a:t>w = </a:t>
            </a:r>
            <a:r>
              <a:rPr lang="en-US" altLang="zh-CN" dirty="0" err="1"/>
              <a:t>w.astype</a:t>
            </a:r>
            <a:r>
              <a:rPr lang="en-US" altLang="zh-CN" dirty="0"/>
              <a:t>(</a:t>
            </a:r>
            <a:r>
              <a:rPr lang="en-US" altLang="zh-CN" dirty="0" err="1"/>
              <a:t>int</a:t>
            </a:r>
            <a:r>
              <a:rPr lang="en-US" altLang="zh-CN" dirty="0"/>
              <a:t>)</a:t>
            </a:r>
          </a:p>
          <a:p>
            <a:endParaRPr lang="en-US" altLang="zh-CN" dirty="0"/>
          </a:p>
        </p:txBody>
      </p:sp>
      <p:sp>
        <p:nvSpPr>
          <p:cNvPr id="7" name="文本框 6"/>
          <p:cNvSpPr txBox="1"/>
          <p:nvPr/>
        </p:nvSpPr>
        <p:spPr>
          <a:xfrm>
            <a:off x="3676650" y="1695450"/>
            <a:ext cx="4962525" cy="1546577"/>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 would like to mention some issues with the </a:t>
            </a:r>
            <a:r>
              <a:rPr lang="en-US" altLang="zh-CN" dirty="0" smtClean="0">
                <a:latin typeface="Times New Roman" charset="0"/>
                <a:ea typeface="Times New Roman" charset="0"/>
                <a:cs typeface="Times New Roman" charset="0"/>
              </a:rPr>
              <a:t>code</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we</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found </a:t>
            </a:r>
            <a:r>
              <a:rPr lang="en-US" altLang="zh-CN" dirty="0">
                <a:latin typeface="Times New Roman" charset="0"/>
                <a:ea typeface="Times New Roman" charset="0"/>
                <a:cs typeface="Times New Roman" charset="0"/>
              </a:rPr>
              <a:t>in project3. It is important to note that for weight matrix initialization, simply calculating the outer product and taking the average is not sufficient. It is crucial to round off all elements of the weight matrix to integers</a:t>
            </a:r>
            <a:r>
              <a:rPr lang="en-US" altLang="zh-CN" dirty="0" smtClean="0">
                <a:latin typeface="Times New Roman" charset="0"/>
                <a:ea typeface="Times New Roman" charset="0"/>
                <a:cs typeface="Times New Roman" charset="0"/>
              </a:rPr>
              <a:t>.</a:t>
            </a:r>
          </a:p>
          <a:p>
            <a:endParaRPr lang="en-US" altLang="zh-CN" dirty="0" smtClean="0">
              <a:latin typeface="Times New Roman" charset="0"/>
              <a:ea typeface="Times New Roman" charset="0"/>
              <a:cs typeface="Times New Roman" charset="0"/>
            </a:endParaRPr>
          </a:p>
          <a:p>
            <a:r>
              <a:rPr kumimoji="1" lang="zh-CN" altLang="en-US" dirty="0" smtClean="0">
                <a:latin typeface="Times New Roman" charset="0"/>
                <a:ea typeface="Times New Roman" charset="0"/>
                <a:cs typeface="Times New Roman" charset="0"/>
              </a:rPr>
              <a:t>⭐️</a:t>
            </a:r>
            <a:r>
              <a:rPr lang="en-US" altLang="zh-CN" dirty="0"/>
              <a:t>w = </a:t>
            </a:r>
            <a:r>
              <a:rPr lang="en-US" altLang="zh-CN" dirty="0" err="1"/>
              <a:t>w.astype</a:t>
            </a:r>
            <a:r>
              <a:rPr lang="en-US" altLang="zh-CN" dirty="0"/>
              <a:t>(</a:t>
            </a:r>
            <a:r>
              <a:rPr lang="en-US" altLang="zh-CN" dirty="0" err="1"/>
              <a:t>int</a:t>
            </a:r>
            <a:r>
              <a:rPr lang="en-US" altLang="zh-CN" dirty="0" smtClean="0"/>
              <a:t>)</a:t>
            </a:r>
            <a:endParaRPr lang="en-US" altLang="zh-CN" dirty="0"/>
          </a:p>
        </p:txBody>
      </p:sp>
    </p:spTree>
    <p:extLst>
      <p:ext uri="{BB962C8B-B14F-4D97-AF65-F5344CB8AC3E}">
        <p14:creationId xmlns:p14="http://schemas.microsoft.com/office/powerpoint/2010/main" val="103815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638175" y="447675"/>
            <a:ext cx="4829848" cy="300082"/>
          </a:xfrm>
          <a:prstGeom prst="rect">
            <a:avLst/>
          </a:prstGeom>
          <a:noFill/>
        </p:spPr>
        <p:txBody>
          <a:bodyPr wrap="none" rtlCol="0">
            <a:spAutoFit/>
          </a:bodyPr>
          <a:lstStyle/>
          <a:p>
            <a:r>
              <a:rPr kumimoji="1" lang="en-US" altLang="zh-CN" dirty="0" smtClean="0"/>
              <a:t>If</a:t>
            </a:r>
            <a:r>
              <a:rPr kumimoji="1" lang="zh-CN" altLang="en-US" dirty="0" smtClean="0"/>
              <a:t> </a:t>
            </a:r>
            <a:r>
              <a:rPr kumimoji="1" lang="en-US" altLang="zh-CN" dirty="0" smtClean="0"/>
              <a:t>we</a:t>
            </a:r>
            <a:r>
              <a:rPr kumimoji="1" lang="zh-CN" altLang="en-US" dirty="0" smtClean="0"/>
              <a:t> </a:t>
            </a:r>
            <a:r>
              <a:rPr kumimoji="1" lang="en-US" altLang="zh-CN" dirty="0" smtClean="0"/>
              <a:t>do</a:t>
            </a:r>
            <a:r>
              <a:rPr kumimoji="1" lang="zh-CN" altLang="en-US" dirty="0" smtClean="0"/>
              <a:t> </a:t>
            </a:r>
            <a:r>
              <a:rPr kumimoji="1" lang="en-US" altLang="zh-CN" dirty="0" smtClean="0"/>
              <a:t>not</a:t>
            </a:r>
            <a:r>
              <a:rPr kumimoji="1" lang="zh-CN" altLang="en-US" dirty="0" smtClean="0"/>
              <a:t> </a:t>
            </a:r>
            <a:r>
              <a:rPr kumimoji="1" lang="en-US" altLang="zh-CN" dirty="0" smtClean="0"/>
              <a:t>do</a:t>
            </a:r>
            <a:r>
              <a:rPr kumimoji="1" lang="zh-CN" altLang="en-US" dirty="0" smtClean="0"/>
              <a:t> </a:t>
            </a:r>
            <a:r>
              <a:rPr kumimoji="1" lang="en-US" altLang="zh-CN" dirty="0" smtClean="0"/>
              <a:t>that</a:t>
            </a:r>
            <a:r>
              <a:rPr kumimoji="1" lang="zh-CN" altLang="en-US" dirty="0" smtClean="0"/>
              <a:t>，</a:t>
            </a:r>
            <a:r>
              <a:rPr kumimoji="1" lang="en-US" altLang="zh-CN" dirty="0" smtClean="0"/>
              <a:t>the </a:t>
            </a:r>
            <a:r>
              <a:rPr kumimoji="1" lang="en-US" altLang="zh-CN" dirty="0" err="1" smtClean="0"/>
              <a:t>hopfield</a:t>
            </a:r>
            <a:r>
              <a:rPr kumimoji="1" lang="en-US" altLang="zh-CN" dirty="0" smtClean="0"/>
              <a:t> network can not recall correctly.</a:t>
            </a:r>
            <a:r>
              <a:rPr kumimoji="1" lang="zh-CN" altLang="en-US" dirty="0" smtClean="0"/>
              <a:t> </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5" y="962025"/>
            <a:ext cx="5833953" cy="3844366"/>
          </a:xfrm>
          <a:prstGeom prst="rect">
            <a:avLst/>
          </a:prstGeom>
        </p:spPr>
      </p:pic>
      <p:sp>
        <p:nvSpPr>
          <p:cNvPr id="5" name="文本框 4"/>
          <p:cNvSpPr txBox="1"/>
          <p:nvPr/>
        </p:nvSpPr>
        <p:spPr>
          <a:xfrm>
            <a:off x="6705600" y="1019175"/>
            <a:ext cx="2009775" cy="1754326"/>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This is because the pattern is a binary pattern (-1, 1), thus the elements in the weight matrix need to be normalized to (-1, 0, 1). This helps to improve the performance of the network.</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7832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12" name="矩形 11"/>
          <p:cNvSpPr/>
          <p:nvPr/>
        </p:nvSpPr>
        <p:spPr bwMode="auto">
          <a:xfrm>
            <a:off x="2814965" y="2355893"/>
            <a:ext cx="3252814" cy="523220"/>
          </a:xfrm>
          <a:prstGeom prst="rect">
            <a:avLst/>
          </a:prstGeom>
          <a:noFill/>
        </p:spPr>
        <p:txBody>
          <a:bodyPr wrap="none">
            <a:spAutoFit/>
          </a:bodyPr>
          <a:lstStyle/>
          <a:p>
            <a:pPr fontAlgn="base">
              <a:spcBef>
                <a:spcPct val="0"/>
              </a:spcBef>
              <a:spcAft>
                <a:spcPct val="0"/>
              </a:spcAft>
              <a:defRPr/>
            </a:pPr>
            <a:r>
              <a:rPr lang="en-US" altLang="zh-CN" sz="2800" kern="100" dirty="0" smtClean="0">
                <a:solidFill>
                  <a:schemeClr val="accent1"/>
                </a:solidFill>
                <a:latin typeface="Times New Roman" charset="0"/>
                <a:ea typeface="Times New Roman" charset="0"/>
                <a:cs typeface="Times New Roman" charset="0"/>
              </a:rPr>
              <a:t>04.</a:t>
            </a:r>
            <a:r>
              <a:rPr lang="en-US" altLang="zh-CN" sz="2800" dirty="0">
                <a:solidFill>
                  <a:schemeClr val="accent1"/>
                </a:solidFill>
                <a:latin typeface="Times New Roman" charset="0"/>
                <a:ea typeface="Times New Roman" charset="0"/>
                <a:cs typeface="Times New Roman" charset="0"/>
              </a:rPr>
              <a:t> Winner-Take-All </a:t>
            </a:r>
            <a:endParaRPr lang="zh-CN" altLang="en-US" sz="2800" dirty="0">
              <a:solidFill>
                <a:schemeClr val="accent1"/>
              </a:solidFill>
              <a:latin typeface="Times New Roman" charset="0"/>
              <a:ea typeface="Times New Roman" charset="0"/>
              <a:cs typeface="Times New Roman" charset="0"/>
            </a:endParaRPr>
          </a:p>
        </p:txBody>
      </p:sp>
      <p:cxnSp>
        <p:nvCxnSpPr>
          <p:cNvPr id="13"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175307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695325" y="533400"/>
            <a:ext cx="7743825" cy="1131079"/>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WTA (Winner-Take-All) is a competitive learning algorithm that </a:t>
            </a:r>
            <a:r>
              <a:rPr lang="en-US" altLang="zh-CN" dirty="0" smtClean="0">
                <a:latin typeface="Times New Roman" charset="0"/>
                <a:ea typeface="Times New Roman" charset="0"/>
                <a:cs typeface="Times New Roman" charset="0"/>
              </a:rPr>
              <a:t>only </a:t>
            </a:r>
            <a:r>
              <a:rPr lang="en-US" altLang="zh-CN" dirty="0">
                <a:latin typeface="Times New Roman" charset="0"/>
                <a:ea typeface="Times New Roman" charset="0"/>
                <a:cs typeface="Times New Roman" charset="0"/>
              </a:rPr>
              <a:t>the winner (the neuron with the highest or lowest output) </a:t>
            </a:r>
            <a:r>
              <a:rPr lang="en-US" altLang="zh-CN" dirty="0" smtClean="0">
                <a:latin typeface="Times New Roman" charset="0"/>
                <a:ea typeface="Times New Roman" charset="0"/>
                <a:cs typeface="Times New Roman" charset="0"/>
              </a:rPr>
              <a:t>can</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be updated.</a:t>
            </a:r>
          </a:p>
          <a:p>
            <a:endParaRPr kumimoji="1" lang="en-US" altLang="zh-CN" dirty="0">
              <a:latin typeface="Times New Roman" charset="0"/>
              <a:ea typeface="Times New Roman" charset="0"/>
              <a:cs typeface="Times New Roman" charset="0"/>
            </a:endParaRPr>
          </a:p>
          <a:p>
            <a:r>
              <a:rPr kumimoji="1" lang="en-US" altLang="zh-CN" dirty="0" smtClean="0">
                <a:latin typeface="Times New Roman" charset="0"/>
                <a:ea typeface="Times New Roman" charset="0"/>
                <a:cs typeface="Times New Roman" charset="0"/>
              </a:rPr>
              <a:t>Update the weight matrix:</a:t>
            </a:r>
          </a:p>
          <a:p>
            <a:endParaRPr kumimoji="1" lang="zh-CN" altLang="en-US" dirty="0">
              <a:latin typeface="Times New Roman" charset="0"/>
              <a:ea typeface="Times New Roman" charset="0"/>
              <a:cs typeface="Times New Roman"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25" y="1664479"/>
            <a:ext cx="2933700" cy="901700"/>
          </a:xfrm>
          <a:prstGeom prst="rect">
            <a:avLst/>
          </a:prstGeom>
        </p:spPr>
      </p:pic>
      <p:sp>
        <p:nvSpPr>
          <p:cNvPr id="8" name="文本框 7"/>
          <p:cNvSpPr txBox="1"/>
          <p:nvPr/>
        </p:nvSpPr>
        <p:spPr>
          <a:xfrm>
            <a:off x="695325" y="2857500"/>
            <a:ext cx="7743825" cy="923330"/>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a:t>
            </a:r>
            <a:r>
              <a:rPr lang="en-US" altLang="zh-CN" dirty="0" err="1">
                <a:latin typeface="Times New Roman" charset="0"/>
                <a:ea typeface="Times New Roman" charset="0"/>
                <a:cs typeface="Times New Roman" charset="0"/>
              </a:rPr>
              <a:t>i</a:t>
            </a:r>
            <a:r>
              <a:rPr lang="en-US" altLang="zh-CN" dirty="0">
                <a:latin typeface="Times New Roman" charset="0"/>
                <a:ea typeface="Times New Roman" charset="0"/>
                <a:cs typeface="Times New Roman" charset="0"/>
              </a:rPr>
              <a:t>" represents the index of the neuron with the maximum dot product. From a vector perspective, the maximum dot product indicates </a:t>
            </a:r>
            <a:r>
              <a:rPr lang="en-US" altLang="zh-CN" dirty="0" smtClean="0">
                <a:latin typeface="Times New Roman" charset="0"/>
                <a:ea typeface="Times New Roman" charset="0"/>
                <a:cs typeface="Times New Roman" charset="0"/>
              </a:rPr>
              <a:t>W[</a:t>
            </a:r>
            <a:r>
              <a:rPr lang="en-US" altLang="zh-CN" dirty="0" err="1" smtClean="0">
                <a:latin typeface="Times New Roman" charset="0"/>
                <a:ea typeface="Times New Roman" charset="0"/>
                <a:cs typeface="Times New Roman" charset="0"/>
              </a:rPr>
              <a:t>i</a:t>
            </a:r>
            <a:r>
              <a:rPr lang="en-US" altLang="zh-CN" dirty="0" smtClean="0">
                <a:latin typeface="Times New Roman" charset="0"/>
                <a:ea typeface="Times New Roman" charset="0"/>
                <a:cs typeface="Times New Roman" charset="0"/>
              </a:rPr>
              <a:t>] has the same </a:t>
            </a:r>
            <a:r>
              <a:rPr lang="en-US" altLang="zh-CN" dirty="0" err="1" smtClean="0">
                <a:latin typeface="Times New Roman" charset="0"/>
                <a:ea typeface="Times New Roman" charset="0"/>
                <a:cs typeface="Times New Roman" charset="0"/>
              </a:rPr>
              <a:t>direaction</a:t>
            </a:r>
            <a:r>
              <a:rPr lang="en-US" altLang="zh-CN" dirty="0" smtClean="0">
                <a:latin typeface="Times New Roman" charset="0"/>
                <a:ea typeface="Times New Roman" charset="0"/>
                <a:cs typeface="Times New Roman" charset="0"/>
              </a:rPr>
              <a:t> with pattern </a:t>
            </a:r>
            <a:r>
              <a:rPr lang="en-US" altLang="zh-CN" dirty="0" err="1" smtClean="0">
                <a:latin typeface="Times New Roman" charset="0"/>
                <a:ea typeface="Times New Roman" charset="0"/>
                <a:cs typeface="Times New Roman" charset="0"/>
              </a:rPr>
              <a:t>i</a:t>
            </a:r>
            <a:r>
              <a:rPr lang="en-US" altLang="zh-CN" dirty="0" smtClean="0">
                <a:latin typeface="Times New Roman" charset="0"/>
                <a:ea typeface="Times New Roman" charset="0"/>
                <a:cs typeface="Times New Roman" charset="0"/>
              </a:rPr>
              <a:t> , </a:t>
            </a:r>
            <a:r>
              <a:rPr lang="en-US" altLang="zh-CN" dirty="0">
                <a:latin typeface="Times New Roman" charset="0"/>
                <a:ea typeface="Times New Roman" charset="0"/>
                <a:cs typeface="Times New Roman" charset="0"/>
              </a:rPr>
              <a:t>which means </a:t>
            </a:r>
            <a:r>
              <a:rPr lang="en-US" altLang="zh-CN" dirty="0" smtClean="0">
                <a:latin typeface="Times New Roman" charset="0"/>
                <a:ea typeface="Times New Roman" charset="0"/>
                <a:cs typeface="Times New Roman" charset="0"/>
              </a:rPr>
              <a:t>are similar;</a:t>
            </a:r>
          </a:p>
          <a:p>
            <a:r>
              <a:rPr lang="en-US" altLang="zh-CN" dirty="0">
                <a:latin typeface="Times New Roman" charset="0"/>
                <a:ea typeface="Times New Roman" charset="0"/>
                <a:cs typeface="Times New Roman" charset="0"/>
              </a:rPr>
              <a:t>D</a:t>
            </a:r>
            <a:r>
              <a:rPr lang="en-US" altLang="zh-CN" dirty="0" smtClean="0">
                <a:latin typeface="Times New Roman" charset="0"/>
                <a:ea typeface="Times New Roman" charset="0"/>
                <a:cs typeface="Times New Roman" charset="0"/>
              </a:rPr>
              <a:t>irection </a:t>
            </a:r>
            <a:r>
              <a:rPr lang="en-US" altLang="zh-CN" dirty="0">
                <a:latin typeface="Times New Roman" charset="0"/>
                <a:ea typeface="Times New Roman" charset="0"/>
                <a:cs typeface="Times New Roman" charset="0"/>
              </a:rPr>
              <a:t>of </a:t>
            </a:r>
            <a:r>
              <a:rPr lang="en-US" altLang="zh-CN" dirty="0" smtClean="0">
                <a:latin typeface="Times New Roman" charset="0"/>
                <a:ea typeface="Times New Roman" charset="0"/>
                <a:cs typeface="Times New Roman" charset="0"/>
              </a:rPr>
              <a:t>x-W[</a:t>
            </a:r>
            <a:r>
              <a:rPr lang="en-US" altLang="zh-CN" dirty="0" err="1" smtClean="0">
                <a:latin typeface="Times New Roman" charset="0"/>
                <a:ea typeface="Times New Roman" charset="0"/>
                <a:cs typeface="Times New Roman" charset="0"/>
              </a:rPr>
              <a:t>i</a:t>
            </a:r>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is from W pointing towards x, The basis for updating the weights is to make the direction of W[</a:t>
            </a:r>
            <a:r>
              <a:rPr lang="en-US" altLang="zh-CN" dirty="0" err="1">
                <a:latin typeface="Times New Roman" charset="0"/>
                <a:ea typeface="Times New Roman" charset="0"/>
                <a:cs typeface="Times New Roman" charset="0"/>
              </a:rPr>
              <a:t>i</a:t>
            </a:r>
            <a:r>
              <a:rPr lang="en-US" altLang="zh-CN" dirty="0">
                <a:latin typeface="Times New Roman" charset="0"/>
                <a:ea typeface="Times New Roman" charset="0"/>
                <a:cs typeface="Times New Roman" charset="0"/>
              </a:rPr>
              <a:t>] closer to the pattern </a:t>
            </a:r>
            <a:r>
              <a:rPr lang="en-US" altLang="zh-CN" dirty="0" err="1">
                <a:latin typeface="Times New Roman" charset="0"/>
                <a:ea typeface="Times New Roman" charset="0"/>
                <a:cs typeface="Times New Roman" charset="0"/>
              </a:rPr>
              <a:t>i</a:t>
            </a:r>
            <a:r>
              <a:rPr lang="en-US" altLang="zh-CN" dirty="0">
                <a:latin typeface="Times New Roman" charset="0"/>
                <a:ea typeface="Times New Roman" charset="0"/>
                <a:cs typeface="Times New Roman" charset="0"/>
              </a:rPr>
              <a:t>.</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73237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561975" y="400050"/>
            <a:ext cx="7820025" cy="300082"/>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Next, we will perform clustering on the Iris dataset.</a:t>
            </a:r>
            <a:endParaRPr kumimoji="1" lang="zh-CN" altLang="en-US" dirty="0">
              <a:latin typeface="Times New Roman" charset="0"/>
              <a:ea typeface="Times New Roman" charset="0"/>
              <a:cs typeface="Times New Roman" charset="0"/>
            </a:endParaRPr>
          </a:p>
        </p:txBody>
      </p:sp>
      <p:sp>
        <p:nvSpPr>
          <p:cNvPr id="3" name="文本框 2"/>
          <p:cNvSpPr txBox="1"/>
          <p:nvPr/>
        </p:nvSpPr>
        <p:spPr>
          <a:xfrm>
            <a:off x="561975" y="700132"/>
            <a:ext cx="7686675" cy="715581"/>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When the number of clusters is small, </a:t>
            </a:r>
            <a:r>
              <a:rPr lang="en-US" altLang="zh-CN" dirty="0" smtClean="0">
                <a:latin typeface="Times New Roman" charset="0"/>
                <a:ea typeface="Times New Roman" charset="0"/>
                <a:cs typeface="Times New Roman" charset="0"/>
              </a:rPr>
              <a:t>two-dimensional </a:t>
            </a:r>
            <a:r>
              <a:rPr lang="en-US" altLang="zh-CN" dirty="0">
                <a:latin typeface="Times New Roman" charset="0"/>
                <a:ea typeface="Times New Roman" charset="0"/>
                <a:cs typeface="Times New Roman" charset="0"/>
              </a:rPr>
              <a:t>image is sufficient. </a:t>
            </a:r>
            <a:endParaRPr lang="en-US" altLang="zh-CN"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When </a:t>
            </a:r>
            <a:r>
              <a:rPr lang="en-US" altLang="zh-CN" dirty="0">
                <a:latin typeface="Times New Roman" charset="0"/>
                <a:ea typeface="Times New Roman" charset="0"/>
                <a:cs typeface="Times New Roman" charset="0"/>
              </a:rPr>
              <a:t>the number of clusters is large, different classes may overlap in two-dimensional space. In such cases, use a three-dimensional image.</a:t>
            </a:r>
            <a:endParaRPr kumimoji="1" lang="zh-CN" altLang="en-US" dirty="0">
              <a:latin typeface="Times New Roman" charset="0"/>
              <a:ea typeface="Times New Roman" charset="0"/>
              <a:cs typeface="Times New Roman"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214" y="1415713"/>
            <a:ext cx="4262195" cy="3203433"/>
          </a:xfrm>
          <a:prstGeom prst="rect">
            <a:avLst/>
          </a:prstGeom>
        </p:spPr>
      </p:pic>
    </p:spTree>
    <p:extLst>
      <p:ext uri="{BB962C8B-B14F-4D97-AF65-F5344CB8AC3E}">
        <p14:creationId xmlns:p14="http://schemas.microsoft.com/office/powerpoint/2010/main" val="123468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176" y="168828"/>
            <a:ext cx="6438900" cy="4784172"/>
          </a:xfrm>
          <a:prstGeom prst="rect">
            <a:avLst/>
          </a:prstGeom>
        </p:spPr>
      </p:pic>
    </p:spTree>
    <p:extLst>
      <p:ext uri="{BB962C8B-B14F-4D97-AF65-F5344CB8AC3E}">
        <p14:creationId xmlns:p14="http://schemas.microsoft.com/office/powerpoint/2010/main" val="93904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271808"/>
            <a:ext cx="6726535" cy="4624041"/>
          </a:xfrm>
          <a:prstGeom prst="rect">
            <a:avLst/>
          </a:prstGeom>
        </p:spPr>
      </p:pic>
    </p:spTree>
    <p:extLst>
      <p:ext uri="{BB962C8B-B14F-4D97-AF65-F5344CB8AC3E}">
        <p14:creationId xmlns:p14="http://schemas.microsoft.com/office/powerpoint/2010/main" val="1861678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362" y="276225"/>
            <a:ext cx="6221652" cy="4610099"/>
          </a:xfrm>
          <a:prstGeom prst="rect">
            <a:avLst/>
          </a:prstGeom>
        </p:spPr>
      </p:pic>
    </p:spTree>
    <p:extLst>
      <p:ext uri="{BB962C8B-B14F-4D97-AF65-F5344CB8AC3E}">
        <p14:creationId xmlns:p14="http://schemas.microsoft.com/office/powerpoint/2010/main" val="90349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25" y="65119"/>
            <a:ext cx="7129727" cy="4849781"/>
          </a:xfrm>
          <a:prstGeom prst="rect">
            <a:avLst/>
          </a:prstGeom>
        </p:spPr>
      </p:pic>
    </p:spTree>
    <p:extLst>
      <p:ext uri="{BB962C8B-B14F-4D97-AF65-F5344CB8AC3E}">
        <p14:creationId xmlns:p14="http://schemas.microsoft.com/office/powerpoint/2010/main" val="4849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CBA6C46-3A00-3593-CDF2-94EDD883B6C4}"/>
              </a:ext>
            </a:extLst>
          </p:cNvPr>
          <p:cNvSpPr>
            <a:spLocks noGrp="1"/>
          </p:cNvSpPr>
          <p:nvPr>
            <p:ph type="title"/>
          </p:nvPr>
        </p:nvSpPr>
        <p:spPr>
          <a:xfrm>
            <a:off x="432272" y="235744"/>
            <a:ext cx="7327517" cy="998131"/>
          </a:xfrm>
        </p:spPr>
        <p:txBody>
          <a:bodyPr vert="horz" lIns="68580" tIns="34290" rIns="68580" bIns="34290" rtlCol="0" anchor="ctr">
            <a:normAutofit/>
          </a:bodyPr>
          <a:lstStyle/>
          <a:p>
            <a:r>
              <a:rPr kumimoji="1" lang="en-US" altLang="ja-JP" kern="1200" dirty="0">
                <a:solidFill>
                  <a:schemeClr val="tx1"/>
                </a:solidFill>
                <a:latin typeface="+mj-lt"/>
                <a:ea typeface="+mj-ea"/>
                <a:cs typeface="+mj-cs"/>
              </a:rPr>
              <a:t>Project 1</a:t>
            </a:r>
          </a:p>
        </p:txBody>
      </p:sp>
      <p:sp>
        <p:nvSpPr>
          <p:cNvPr id="26" name="テキスト ボックス 25">
            <a:extLst>
              <a:ext uri="{FF2B5EF4-FFF2-40B4-BE49-F238E27FC236}">
                <a16:creationId xmlns="" xmlns:a16="http://schemas.microsoft.com/office/drawing/2014/main" id="{ABE7F26A-8039-F4C5-CA54-2613C060301D}"/>
              </a:ext>
            </a:extLst>
          </p:cNvPr>
          <p:cNvSpPr txBox="1"/>
          <p:nvPr/>
        </p:nvSpPr>
        <p:spPr>
          <a:xfrm>
            <a:off x="4978982" y="2711114"/>
            <a:ext cx="3708107" cy="369332"/>
          </a:xfrm>
          <a:prstGeom prst="rect">
            <a:avLst/>
          </a:prstGeom>
          <a:noFill/>
        </p:spPr>
        <p:txBody>
          <a:bodyPr wrap="square" rtlCol="0">
            <a:spAutoFit/>
          </a:bodyPr>
          <a:lstStyle/>
          <a:p>
            <a:pPr>
              <a:spcAft>
                <a:spcPts val="450"/>
              </a:spcAft>
              <a:defRPr/>
            </a:pPr>
            <a:r>
              <a:rPr kumimoji="1" lang="en-US" altLang="ja-JP" sz="1800" dirty="0">
                <a:solidFill>
                  <a:prstClr val="black"/>
                </a:solidFill>
                <a:latin typeface="游ゴシック" panose="020F0502020204030204"/>
                <a:ea typeface="游ゴシック" panose="020B0400000000000000" pitchFamily="34" charset="-128"/>
              </a:rPr>
              <a:t>The delta learning rule</a:t>
            </a:r>
            <a:endParaRPr kumimoji="1" lang="ja-JP" altLang="en-US" sz="1800">
              <a:solidFill>
                <a:prstClr val="black"/>
              </a:solidFill>
              <a:latin typeface="游ゴシック" panose="020F0502020204030204"/>
              <a:ea typeface="游ゴシック" panose="020B0400000000000000" pitchFamily="34" charset="-128"/>
            </a:endParaRPr>
          </a:p>
        </p:txBody>
      </p:sp>
      <p:graphicFrame>
        <p:nvGraphicFramePr>
          <p:cNvPr id="28" name="コンテンツ プレースホルダー 6">
            <a:extLst>
              <a:ext uri="{FF2B5EF4-FFF2-40B4-BE49-F238E27FC236}">
                <a16:creationId xmlns="" xmlns:a16="http://schemas.microsoft.com/office/drawing/2014/main" id="{05920D89-8315-2249-A4AE-7D88A8C9C3B3}"/>
              </a:ext>
            </a:extLst>
          </p:cNvPr>
          <p:cNvGraphicFramePr>
            <a:graphicFrameLocks/>
          </p:cNvGraphicFramePr>
          <p:nvPr>
            <p:extLst/>
          </p:nvPr>
        </p:nvGraphicFramePr>
        <p:xfrm>
          <a:off x="852779" y="1314972"/>
          <a:ext cx="7791372" cy="1665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屈折矢印 28">
            <a:extLst>
              <a:ext uri="{FF2B5EF4-FFF2-40B4-BE49-F238E27FC236}">
                <a16:creationId xmlns="" xmlns:a16="http://schemas.microsoft.com/office/drawing/2014/main" id="{B3C14C3E-B6AC-EF00-C98F-F1E5A6BBD673}"/>
              </a:ext>
            </a:extLst>
          </p:cNvPr>
          <p:cNvSpPr/>
          <p:nvPr/>
        </p:nvSpPr>
        <p:spPr>
          <a:xfrm flipH="1" flipV="1">
            <a:off x="3514726" y="1327255"/>
            <a:ext cx="4245063" cy="306152"/>
          </a:xfrm>
          <a:prstGeom prst="bentUpArrow">
            <a:avLst>
              <a:gd name="adj1" fmla="val 25000"/>
              <a:gd name="adj2" fmla="val 50000"/>
              <a:gd name="adj3" fmla="val 21500"/>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a:solidFill>
                <a:prstClr val="white"/>
              </a:solidFill>
              <a:latin typeface="游ゴシック" panose="020F0502020204030204"/>
              <a:ea typeface="游ゴシック" panose="020B0400000000000000" pitchFamily="34" charset="-128"/>
            </a:endParaRPr>
          </a:p>
        </p:txBody>
      </p:sp>
      <p:pic>
        <p:nvPicPr>
          <p:cNvPr id="3" name="図 2">
            <a:extLst>
              <a:ext uri="{FF2B5EF4-FFF2-40B4-BE49-F238E27FC236}">
                <a16:creationId xmlns="" xmlns:a16="http://schemas.microsoft.com/office/drawing/2014/main" id="{3845CC6E-BDC5-1F28-9DE4-07BFB200CCBB}"/>
              </a:ext>
            </a:extLst>
          </p:cNvPr>
          <p:cNvPicPr>
            <a:picLocks noChangeAspect="1"/>
          </p:cNvPicPr>
          <p:nvPr/>
        </p:nvPicPr>
        <p:blipFill>
          <a:blip r:embed="rId7"/>
          <a:stretch>
            <a:fillRect/>
          </a:stretch>
        </p:blipFill>
        <p:spPr>
          <a:xfrm>
            <a:off x="5138908" y="3057363"/>
            <a:ext cx="2016227" cy="709156"/>
          </a:xfrm>
          <a:prstGeom prst="rect">
            <a:avLst/>
          </a:prstGeom>
        </p:spPr>
      </p:pic>
      <p:pic>
        <p:nvPicPr>
          <p:cNvPr id="4" name="図 3">
            <a:extLst>
              <a:ext uri="{FF2B5EF4-FFF2-40B4-BE49-F238E27FC236}">
                <a16:creationId xmlns="" xmlns:a16="http://schemas.microsoft.com/office/drawing/2014/main" id="{FA32D4FE-CC4A-0D0F-3E5B-24BE731CD88E}"/>
              </a:ext>
            </a:extLst>
          </p:cNvPr>
          <p:cNvPicPr>
            <a:picLocks noChangeAspect="1"/>
          </p:cNvPicPr>
          <p:nvPr/>
        </p:nvPicPr>
        <p:blipFill>
          <a:blip r:embed="rId8"/>
          <a:stretch>
            <a:fillRect/>
          </a:stretch>
        </p:blipFill>
        <p:spPr>
          <a:xfrm>
            <a:off x="5331911" y="3838300"/>
            <a:ext cx="2284830" cy="1100981"/>
          </a:xfrm>
          <a:prstGeom prst="rect">
            <a:avLst/>
          </a:prstGeom>
        </p:spPr>
      </p:pic>
      <p:sp>
        <p:nvSpPr>
          <p:cNvPr id="5" name="テキスト ボックス 4">
            <a:extLst>
              <a:ext uri="{FF2B5EF4-FFF2-40B4-BE49-F238E27FC236}">
                <a16:creationId xmlns="" xmlns:a16="http://schemas.microsoft.com/office/drawing/2014/main" id="{E9C7ECA1-628D-1C84-DE36-55554D812717}"/>
              </a:ext>
            </a:extLst>
          </p:cNvPr>
          <p:cNvSpPr txBox="1"/>
          <p:nvPr/>
        </p:nvSpPr>
        <p:spPr>
          <a:xfrm>
            <a:off x="499849" y="2711114"/>
            <a:ext cx="3708107" cy="369332"/>
          </a:xfrm>
          <a:prstGeom prst="rect">
            <a:avLst/>
          </a:prstGeom>
          <a:noFill/>
        </p:spPr>
        <p:txBody>
          <a:bodyPr wrap="square" rtlCol="0">
            <a:spAutoFit/>
          </a:bodyPr>
          <a:lstStyle/>
          <a:p>
            <a:pPr>
              <a:spcAft>
                <a:spcPts val="450"/>
              </a:spcAft>
            </a:pPr>
            <a:r>
              <a:rPr lang="en-US" altLang="ja-JP" sz="1800" dirty="0"/>
              <a:t>T</a:t>
            </a:r>
            <a:r>
              <a:rPr kumimoji="1" lang="en-US" altLang="ja-JP" sz="1800" dirty="0"/>
              <a:t>he perceptron learning rule</a:t>
            </a:r>
            <a:endParaRPr kumimoji="1" lang="ja-JP" altLang="en-US" sz="1800"/>
          </a:p>
        </p:txBody>
      </p:sp>
      <p:pic>
        <p:nvPicPr>
          <p:cNvPr id="6" name="図 5">
            <a:extLst>
              <a:ext uri="{FF2B5EF4-FFF2-40B4-BE49-F238E27FC236}">
                <a16:creationId xmlns="" xmlns:a16="http://schemas.microsoft.com/office/drawing/2014/main" id="{009BAE0B-E293-C19A-D9EF-530DC7A190A8}"/>
              </a:ext>
            </a:extLst>
          </p:cNvPr>
          <p:cNvPicPr>
            <a:picLocks noChangeAspect="1"/>
          </p:cNvPicPr>
          <p:nvPr/>
        </p:nvPicPr>
        <p:blipFill>
          <a:blip r:embed="rId9"/>
          <a:stretch>
            <a:fillRect/>
          </a:stretch>
        </p:blipFill>
        <p:spPr>
          <a:xfrm>
            <a:off x="852779" y="3058969"/>
            <a:ext cx="1875593" cy="705943"/>
          </a:xfrm>
          <a:prstGeom prst="rect">
            <a:avLst/>
          </a:prstGeom>
        </p:spPr>
      </p:pic>
      <p:pic>
        <p:nvPicPr>
          <p:cNvPr id="7" name="図 6">
            <a:extLst>
              <a:ext uri="{FF2B5EF4-FFF2-40B4-BE49-F238E27FC236}">
                <a16:creationId xmlns="" xmlns:a16="http://schemas.microsoft.com/office/drawing/2014/main" id="{771718E4-347A-A4A0-E550-940DF8A67BB3}"/>
              </a:ext>
            </a:extLst>
          </p:cNvPr>
          <p:cNvPicPr>
            <a:picLocks noChangeAspect="1"/>
          </p:cNvPicPr>
          <p:nvPr/>
        </p:nvPicPr>
        <p:blipFill>
          <a:blip r:embed="rId10"/>
          <a:stretch>
            <a:fillRect/>
          </a:stretch>
        </p:blipFill>
        <p:spPr>
          <a:xfrm>
            <a:off x="852779" y="3804563"/>
            <a:ext cx="2136711" cy="1103194"/>
          </a:xfrm>
          <a:prstGeom prst="rect">
            <a:avLst/>
          </a:prstGeom>
        </p:spPr>
      </p:pic>
    </p:spTree>
    <p:extLst>
      <p:ext uri="{BB962C8B-B14F-4D97-AF65-F5344CB8AC3E}">
        <p14:creationId xmlns:p14="http://schemas.microsoft.com/office/powerpoint/2010/main" val="1296918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0"/>
            <a:ext cx="7280753" cy="5143500"/>
          </a:xfrm>
          <a:prstGeom prst="rect">
            <a:avLst/>
          </a:prstGeom>
        </p:spPr>
      </p:pic>
    </p:spTree>
    <p:extLst>
      <p:ext uri="{BB962C8B-B14F-4D97-AF65-F5344CB8AC3E}">
        <p14:creationId xmlns:p14="http://schemas.microsoft.com/office/powerpoint/2010/main" val="108774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 y="262966"/>
            <a:ext cx="6110115" cy="4404283"/>
          </a:xfrm>
          <a:prstGeom prst="rect">
            <a:avLst/>
          </a:prstGeom>
        </p:spPr>
      </p:pic>
      <p:sp>
        <p:nvSpPr>
          <p:cNvPr id="4" name="文本框 3"/>
          <p:cNvSpPr txBox="1"/>
          <p:nvPr/>
        </p:nvSpPr>
        <p:spPr>
          <a:xfrm>
            <a:off x="6562725" y="756947"/>
            <a:ext cx="2371725" cy="3416320"/>
          </a:xfrm>
          <a:prstGeom prst="rect">
            <a:avLst/>
          </a:prstGeom>
          <a:noFill/>
        </p:spPr>
        <p:txBody>
          <a:bodyPr wrap="square" rtlCol="0">
            <a:spAutoFit/>
          </a:bodyPr>
          <a:lstStyle/>
          <a:p>
            <a:r>
              <a:rPr lang="en-US" altLang="zh-CN" dirty="0" smtClean="0">
                <a:latin typeface="Times New Roman" charset="0"/>
                <a:ea typeface="Times New Roman" charset="0"/>
                <a:cs typeface="Times New Roman" charset="0"/>
              </a:rPr>
              <a:t>We</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notice </a:t>
            </a:r>
            <a:r>
              <a:rPr lang="en-US" altLang="zh-CN" dirty="0">
                <a:latin typeface="Times New Roman" charset="0"/>
                <a:ea typeface="Times New Roman" charset="0"/>
                <a:cs typeface="Times New Roman" charset="0"/>
              </a:rPr>
              <a:t>that even as the number of '</a:t>
            </a:r>
            <a:r>
              <a:rPr lang="en-US" altLang="zh-CN" dirty="0" err="1">
                <a:latin typeface="Times New Roman" charset="0"/>
                <a:ea typeface="Times New Roman" charset="0"/>
                <a:cs typeface="Times New Roman" charset="0"/>
              </a:rPr>
              <a:t>n_clusters</a:t>
            </a:r>
            <a:r>
              <a:rPr lang="en-US" altLang="zh-CN" dirty="0">
                <a:latin typeface="Times New Roman" charset="0"/>
                <a:ea typeface="Times New Roman" charset="0"/>
                <a:cs typeface="Times New Roman" charset="0"/>
              </a:rPr>
              <a:t>' increases, the actual number of types of classes doesn't </a:t>
            </a:r>
            <a:r>
              <a:rPr lang="en-US" altLang="zh-CN" dirty="0" smtClean="0">
                <a:latin typeface="Times New Roman" charset="0"/>
                <a:ea typeface="Times New Roman" charset="0"/>
                <a:cs typeface="Times New Roman" charset="0"/>
              </a:rPr>
              <a:t>increase</a:t>
            </a:r>
            <a:r>
              <a:rPr lang="en-US" altLang="zh-CN" dirty="0">
                <a:latin typeface="Times New Roman" charset="0"/>
                <a:ea typeface="Times New Roman" charset="0"/>
                <a:cs typeface="Times New Roman" charset="0"/>
              </a:rPr>
              <a:t>. </a:t>
            </a:r>
            <a:endParaRPr lang="en-US" altLang="zh-CN"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That </a:t>
            </a:r>
            <a:r>
              <a:rPr lang="en-US" altLang="zh-CN" dirty="0">
                <a:latin typeface="Times New Roman" charset="0"/>
                <a:ea typeface="Times New Roman" charset="0"/>
                <a:cs typeface="Times New Roman" charset="0"/>
              </a:rPr>
              <a:t>is, the real number of clusters in the data may be less than the number of clusters we set</a:t>
            </a:r>
            <a:r>
              <a:rPr lang="en-US" altLang="zh-CN" dirty="0" smtClean="0">
                <a:latin typeface="Times New Roman" charset="0"/>
                <a:ea typeface="Times New Roman" charset="0"/>
                <a:cs typeface="Times New Roman" charset="0"/>
              </a:rPr>
              <a:t>.</a:t>
            </a:r>
          </a:p>
          <a:p>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This indicates that the number of intrinsic distribution patterns in the Iris dataset </a:t>
            </a:r>
            <a:r>
              <a:rPr lang="en-US" altLang="zh-CN" dirty="0" smtClean="0">
                <a:latin typeface="Times New Roman" charset="0"/>
                <a:ea typeface="Times New Roman" charset="0"/>
                <a:cs typeface="Times New Roman" charset="0"/>
              </a:rPr>
              <a:t>is </a:t>
            </a:r>
            <a:r>
              <a:rPr lang="en-US" altLang="zh-CN" dirty="0">
                <a:latin typeface="Times New Roman" charset="0"/>
                <a:ea typeface="Times New Roman" charset="0"/>
                <a:cs typeface="Times New Roman" charset="0"/>
              </a:rPr>
              <a:t>limited. Judging intuitively from the above images, the number of classes determined by the intrinsic data structure of Iris is probably between 2-5.</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34178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12" name="矩形 11"/>
          <p:cNvSpPr/>
          <p:nvPr/>
        </p:nvSpPr>
        <p:spPr bwMode="auto">
          <a:xfrm>
            <a:off x="3590017" y="2355893"/>
            <a:ext cx="1702710" cy="523220"/>
          </a:xfrm>
          <a:prstGeom prst="rect">
            <a:avLst/>
          </a:prstGeom>
          <a:noFill/>
        </p:spPr>
        <p:txBody>
          <a:bodyPr wrap="none">
            <a:spAutoFit/>
          </a:bodyPr>
          <a:lstStyle/>
          <a:p>
            <a:pPr fontAlgn="base">
              <a:spcBef>
                <a:spcPct val="0"/>
              </a:spcBef>
              <a:spcAft>
                <a:spcPct val="0"/>
              </a:spcAft>
              <a:defRPr/>
            </a:pPr>
            <a:r>
              <a:rPr lang="en-US" altLang="zh-CN" sz="2800" kern="100" dirty="0" smtClean="0">
                <a:solidFill>
                  <a:schemeClr val="accent1"/>
                </a:solidFill>
                <a:latin typeface="Times New Roman" charset="0"/>
                <a:ea typeface="Times New Roman" charset="0"/>
                <a:cs typeface="Times New Roman" charset="0"/>
              </a:rPr>
              <a:t>05</a:t>
            </a:r>
            <a:r>
              <a:rPr lang="en-US" altLang="zh-CN" sz="2800" kern="100" smtClean="0">
                <a:solidFill>
                  <a:schemeClr val="accent1"/>
                </a:solidFill>
                <a:latin typeface="Times New Roman" charset="0"/>
                <a:ea typeface="Times New Roman" charset="0"/>
                <a:cs typeface="Times New Roman" charset="0"/>
              </a:rPr>
              <a:t>.</a:t>
            </a:r>
            <a:r>
              <a:rPr lang="en-US" altLang="zh-CN" sz="2800" smtClean="0">
                <a:solidFill>
                  <a:schemeClr val="accent1"/>
                </a:solidFill>
                <a:latin typeface="Times New Roman" charset="0"/>
                <a:ea typeface="Times New Roman" charset="0"/>
                <a:cs typeface="Times New Roman" charset="0"/>
              </a:rPr>
              <a:t> </a:t>
            </a:r>
            <a:r>
              <a:rPr lang="en-US" altLang="zh-CN" sz="2800" dirty="0" smtClean="0">
                <a:solidFill>
                  <a:schemeClr val="accent1"/>
                </a:solidFill>
                <a:latin typeface="Times New Roman" charset="0"/>
                <a:ea typeface="Times New Roman" charset="0"/>
                <a:cs typeface="Times New Roman" charset="0"/>
              </a:rPr>
              <a:t>SOFM</a:t>
            </a:r>
            <a:endParaRPr lang="zh-CN" altLang="en-US" sz="2800" dirty="0">
              <a:solidFill>
                <a:schemeClr val="accent1"/>
              </a:solidFill>
              <a:latin typeface="Times New Roman" charset="0"/>
              <a:ea typeface="Times New Roman" charset="0"/>
              <a:cs typeface="Times New Roman" charset="0"/>
            </a:endParaRPr>
          </a:p>
        </p:txBody>
      </p:sp>
      <p:cxnSp>
        <p:nvCxnSpPr>
          <p:cNvPr id="13"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605335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638175" y="400050"/>
            <a:ext cx="7677150" cy="1962076"/>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This network can reduce data length (data compression). It maps data into lower dimension with preserving neighborhood relation</a:t>
            </a:r>
            <a:r>
              <a:rPr lang="en-US" altLang="zh-CN" dirty="0" smtClean="0">
                <a:latin typeface="Times New Roman" charset="0"/>
                <a:ea typeface="Times New Roman" charset="0"/>
                <a:cs typeface="Times New Roman" charset="0"/>
              </a:rPr>
              <a:t>.</a:t>
            </a:r>
          </a:p>
          <a:p>
            <a:endParaRPr lang="en-US" altLang="zh-CN" dirty="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To </a:t>
            </a:r>
            <a:r>
              <a:rPr lang="en-US" altLang="zh-CN" dirty="0">
                <a:latin typeface="Times New Roman" charset="0"/>
                <a:ea typeface="Times New Roman" charset="0"/>
                <a:cs typeface="Times New Roman" charset="0"/>
              </a:rPr>
              <a:t>visually demonstrate the process of the SOFM algorithm, we </a:t>
            </a:r>
            <a:r>
              <a:rPr lang="en-US" altLang="zh-CN" dirty="0" smtClean="0">
                <a:latin typeface="Times New Roman" charset="0"/>
                <a:ea typeface="Times New Roman" charset="0"/>
                <a:cs typeface="Times New Roman" charset="0"/>
              </a:rPr>
              <a:t>use </a:t>
            </a:r>
            <a:r>
              <a:rPr lang="en-US" altLang="zh-CN" dirty="0">
                <a:latin typeface="Times New Roman" charset="0"/>
                <a:ea typeface="Times New Roman" charset="0"/>
                <a:cs typeface="Times New Roman" charset="0"/>
              </a:rPr>
              <a:t>the provided classification information within the iris dataset.</a:t>
            </a:r>
          </a:p>
          <a:p>
            <a:r>
              <a:rPr lang="en-US" altLang="zh-CN" dirty="0">
                <a:latin typeface="Times New Roman" charset="0"/>
                <a:ea typeface="Times New Roman" charset="0"/>
                <a:cs typeface="Times New Roman" charset="0"/>
              </a:rPr>
              <a:t>A----</a:t>
            </a:r>
            <a:r>
              <a:rPr lang="en-US" altLang="zh-CN" dirty="0" err="1">
                <a:latin typeface="Times New Roman" charset="0"/>
                <a:ea typeface="Times New Roman" charset="0"/>
                <a:cs typeface="Times New Roman" charset="0"/>
              </a:rPr>
              <a:t>setosa</a:t>
            </a:r>
            <a:r>
              <a:rPr lang="en-US" altLang="zh-CN" dirty="0">
                <a:latin typeface="Times New Roman" charset="0"/>
                <a:ea typeface="Times New Roman" charset="0"/>
                <a:cs typeface="Times New Roman" charset="0"/>
              </a:rPr>
              <a:t>-----red. B----versicolor----blue. C----</a:t>
            </a:r>
            <a:r>
              <a:rPr lang="en-US" altLang="zh-CN" dirty="0" err="1">
                <a:latin typeface="Times New Roman" charset="0"/>
                <a:ea typeface="Times New Roman" charset="0"/>
                <a:cs typeface="Times New Roman" charset="0"/>
              </a:rPr>
              <a:t>virginica</a:t>
            </a:r>
            <a:r>
              <a:rPr lang="en-US" altLang="zh-CN" dirty="0">
                <a:latin typeface="Times New Roman" charset="0"/>
                <a:ea typeface="Times New Roman" charset="0"/>
                <a:cs typeface="Times New Roman" charset="0"/>
              </a:rPr>
              <a:t>----green,</a:t>
            </a:r>
          </a:p>
          <a:p>
            <a:r>
              <a:rPr lang="en-US" altLang="zh-CN" dirty="0">
                <a:latin typeface="Times New Roman" charset="0"/>
                <a:ea typeface="Times New Roman" charset="0"/>
                <a:cs typeface="Times New Roman" charset="0"/>
              </a:rPr>
              <a:t>learning rate 0.5-&gt;0.0</a:t>
            </a:r>
          </a:p>
          <a:p>
            <a:r>
              <a:rPr lang="en-US" altLang="zh-CN" dirty="0">
                <a:latin typeface="Times New Roman" charset="0"/>
                <a:ea typeface="Times New Roman" charset="0"/>
                <a:cs typeface="Times New Roman" charset="0"/>
              </a:rPr>
              <a:t>neighborhood size 10-&gt;1</a:t>
            </a:r>
          </a:p>
          <a:p>
            <a:endParaRPr lang="en-US" altLang="zh-CN" dirty="0" smtClean="0">
              <a:latin typeface="Times New Roman" charset="0"/>
              <a:ea typeface="Times New Roman" charset="0"/>
              <a:cs typeface="Times New Roman"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2181333"/>
            <a:ext cx="6486525" cy="1619958"/>
          </a:xfrm>
          <a:prstGeom prst="rect">
            <a:avLst/>
          </a:prstGeom>
        </p:spPr>
      </p:pic>
      <p:sp>
        <p:nvSpPr>
          <p:cNvPr id="6" name="文本框 5"/>
          <p:cNvSpPr txBox="1"/>
          <p:nvPr/>
        </p:nvSpPr>
        <p:spPr>
          <a:xfrm>
            <a:off x="638175" y="3889493"/>
            <a:ext cx="7562850" cy="507831"/>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it can be observed that the distances between data of the same type become smaller and they tend to cluster together, while preserving the topological structure.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59855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6036748" y="876300"/>
            <a:ext cx="2838450" cy="2793072"/>
          </a:xfrm>
          <a:prstGeom prst="rect">
            <a:avLst/>
          </a:prstGeom>
          <a:noFill/>
        </p:spPr>
        <p:txBody>
          <a:bodyPr wrap="square" rtlCol="0">
            <a:spAutoFit/>
          </a:bodyPr>
          <a:lstStyle/>
          <a:p>
            <a:r>
              <a:rPr lang="en-US" altLang="zh-CN" dirty="0" smtClean="0">
                <a:latin typeface="Times New Roman" charset="0"/>
                <a:ea typeface="Times New Roman" charset="0"/>
                <a:cs typeface="Times New Roman" charset="0"/>
              </a:rPr>
              <a:t>In normal usage of the SOFM</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algorithm, each pattern is typically assigned a label .  We  directly use numerical indices as labels.</a:t>
            </a:r>
          </a:p>
          <a:p>
            <a:endParaRPr lang="en-US" altLang="zh-CN" dirty="0" smtClean="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It can be observed that the data retains topological structure after dimensionality reduction. At the same time, the distribution of the data aligns with the given classifications in the dataset. Data belonging to the same class are accurately clustered together.</a:t>
            </a:r>
            <a:endParaRPr kumimoji="1" lang="zh-CN" altLang="en-US" dirty="0">
              <a:latin typeface="Times New Roman" charset="0"/>
              <a:ea typeface="Times New Roman" charset="0"/>
              <a:cs typeface="Times New Roman"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 y="433007"/>
            <a:ext cx="5617649" cy="4243767"/>
          </a:xfrm>
          <a:prstGeom prst="rect">
            <a:avLst/>
          </a:prstGeom>
        </p:spPr>
      </p:pic>
    </p:spTree>
    <p:extLst>
      <p:ext uri="{BB962C8B-B14F-4D97-AF65-F5344CB8AC3E}">
        <p14:creationId xmlns:p14="http://schemas.microsoft.com/office/powerpoint/2010/main" val="20879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8" y="228600"/>
            <a:ext cx="5915187" cy="4572000"/>
          </a:xfrm>
          <a:prstGeom prst="rect">
            <a:avLst/>
          </a:prstGeom>
        </p:spPr>
      </p:pic>
      <p:sp>
        <p:nvSpPr>
          <p:cNvPr id="5" name="文本框 4"/>
          <p:cNvSpPr txBox="1"/>
          <p:nvPr/>
        </p:nvSpPr>
        <p:spPr>
          <a:xfrm>
            <a:off x="6238875" y="806440"/>
            <a:ext cx="2752725" cy="3416320"/>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In the application scenarios of </a:t>
            </a:r>
            <a:r>
              <a:rPr lang="en-US" altLang="zh-CN" dirty="0" smtClean="0">
                <a:latin typeface="Times New Roman" charset="0"/>
                <a:ea typeface="Times New Roman" charset="0"/>
                <a:cs typeface="Times New Roman" charset="0"/>
              </a:rPr>
              <a:t>SOFM), </a:t>
            </a:r>
            <a:r>
              <a:rPr lang="en-US" altLang="zh-CN" dirty="0">
                <a:latin typeface="Times New Roman" charset="0"/>
                <a:ea typeface="Times New Roman" charset="0"/>
                <a:cs typeface="Times New Roman" charset="0"/>
              </a:rPr>
              <a:t>the dataset itself usually does not have inherent classification information</a:t>
            </a:r>
            <a:r>
              <a:rPr lang="en-US" altLang="zh-CN" dirty="0" smtClean="0">
                <a:latin typeface="Times New Roman" charset="0"/>
                <a:ea typeface="Times New Roman" charset="0"/>
                <a:cs typeface="Times New Roman" charset="0"/>
              </a:rPr>
              <a:t>.</a:t>
            </a:r>
          </a:p>
          <a:p>
            <a:r>
              <a:rPr lang="en-US" altLang="zh-CN" dirty="0" smtClean="0">
                <a:latin typeface="Times New Roman" charset="0"/>
                <a:ea typeface="Times New Roman" charset="0"/>
                <a:cs typeface="Times New Roman" charset="0"/>
              </a:rPr>
              <a:t>After </a:t>
            </a:r>
            <a:r>
              <a:rPr lang="en-US" altLang="zh-CN" dirty="0">
                <a:latin typeface="Times New Roman" charset="0"/>
                <a:ea typeface="Times New Roman" charset="0"/>
                <a:cs typeface="Times New Roman" charset="0"/>
              </a:rPr>
              <a:t>applying the algorithm, the result is as shown in the figure. </a:t>
            </a:r>
            <a:endParaRPr lang="en-US" altLang="zh-CN" dirty="0" smtClean="0">
              <a:latin typeface="Times New Roman" charset="0"/>
              <a:ea typeface="Times New Roman" charset="0"/>
              <a:cs typeface="Times New Roman" charset="0"/>
            </a:endParaRPr>
          </a:p>
          <a:p>
            <a:endParaRPr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It can be observed that although SOFM compresses the data while preserving the original data's topological structure, it cannot explicitly divide the data into different clusters. This means that we cannot find explicit clusters from the results of the SOFM algorithm.</a:t>
            </a:r>
            <a:r>
              <a:rPr lang="en-US" altLang="zh-CN" dirty="0">
                <a:latin typeface="Times New Roman" charset="0"/>
                <a:ea typeface="Times New Roman" charset="0"/>
                <a:cs typeface="Times New Roman" charset="0"/>
              </a:rPr>
              <a:t/>
            </a:r>
            <a:br>
              <a:rPr lang="en-US" altLang="zh-CN" dirty="0">
                <a:latin typeface="Times New Roman" charset="0"/>
                <a:ea typeface="Times New Roman" charset="0"/>
                <a:cs typeface="Times New Roman" charset="0"/>
              </a:rPr>
            </a:b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576278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514349" y="304800"/>
            <a:ext cx="8067675" cy="715581"/>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To address the above issue of preserving topological structure while achieving clustering </a:t>
            </a:r>
            <a:r>
              <a:rPr lang="zh-CN" altLang="en-US" dirty="0" smtClean="0">
                <a:latin typeface="Times New Roman" charset="0"/>
                <a:ea typeface="Times New Roman" charset="0"/>
                <a:cs typeface="Times New Roman" charset="0"/>
              </a:rPr>
              <a:t>，</a:t>
            </a:r>
            <a:r>
              <a:rPr lang="en-US" altLang="zh-CN" dirty="0" smtClean="0">
                <a:latin typeface="Times New Roman" charset="0"/>
                <a:ea typeface="Times New Roman" charset="0"/>
                <a:cs typeface="Times New Roman" charset="0"/>
              </a:rPr>
              <a:t>we </a:t>
            </a:r>
            <a:r>
              <a:rPr lang="en-US" altLang="zh-CN" dirty="0">
                <a:latin typeface="Times New Roman" charset="0"/>
                <a:ea typeface="Times New Roman" charset="0"/>
                <a:cs typeface="Times New Roman" charset="0"/>
              </a:rPr>
              <a:t>can first use the WTA </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algorithm </a:t>
            </a:r>
            <a:r>
              <a:rPr lang="en-US" altLang="zh-CN" dirty="0">
                <a:latin typeface="Times New Roman" charset="0"/>
                <a:ea typeface="Times New Roman" charset="0"/>
                <a:cs typeface="Times New Roman" charset="0"/>
              </a:rPr>
              <a:t>to cluster the dataset. Then, we can apply the SOFM algorithm</a:t>
            </a:r>
            <a:r>
              <a:rPr lang="en-US" altLang="zh-CN" dirty="0" smtClean="0">
                <a:latin typeface="Times New Roman" charset="0"/>
                <a:ea typeface="Times New Roman" charset="0"/>
                <a:cs typeface="Times New Roman" charset="0"/>
              </a:rPr>
              <a:t>.</a:t>
            </a:r>
          </a:p>
          <a:p>
            <a:r>
              <a:rPr kumimoji="1" lang="en-US" altLang="zh-CN" dirty="0" smtClean="0">
                <a:latin typeface="Times New Roman" charset="0"/>
                <a:ea typeface="Times New Roman" charset="0"/>
                <a:cs typeface="Times New Roman" charset="0"/>
              </a:rPr>
              <a:t>The</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result</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is</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as</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follows</a:t>
            </a:r>
            <a:r>
              <a:rPr kumimoji="1" lang="zh-CN" altLang="en-US" dirty="0" smtClean="0">
                <a:latin typeface="Times New Roman" charset="0"/>
                <a:ea typeface="Times New Roman" charset="0"/>
                <a:cs typeface="Times New Roman" charset="0"/>
              </a:rPr>
              <a:t>：</a:t>
            </a:r>
            <a:endParaRPr kumimoji="1" lang="zh-CN" altLang="en-US" dirty="0">
              <a:latin typeface="Times New Roman" charset="0"/>
              <a:ea typeface="Times New Roman" charset="0"/>
              <a:cs typeface="Times New Roman"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5" y="1130526"/>
            <a:ext cx="4848098" cy="3803424"/>
          </a:xfrm>
          <a:prstGeom prst="rect">
            <a:avLst/>
          </a:prstGeom>
        </p:spPr>
      </p:pic>
    </p:spTree>
    <p:extLst>
      <p:ext uri="{BB962C8B-B14F-4D97-AF65-F5344CB8AC3E}">
        <p14:creationId xmlns:p14="http://schemas.microsoft.com/office/powerpoint/2010/main" val="163702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50" y="179183"/>
            <a:ext cx="6213300" cy="4802391"/>
          </a:xfrm>
          <a:prstGeom prst="rect">
            <a:avLst/>
          </a:prstGeom>
        </p:spPr>
      </p:pic>
    </p:spTree>
    <p:extLst>
      <p:ext uri="{BB962C8B-B14F-4D97-AF65-F5344CB8AC3E}">
        <p14:creationId xmlns:p14="http://schemas.microsoft.com/office/powerpoint/2010/main" val="15282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327356"/>
            <a:ext cx="5648174" cy="4663743"/>
          </a:xfrm>
          <a:prstGeom prst="rect">
            <a:avLst/>
          </a:prstGeom>
        </p:spPr>
      </p:pic>
    </p:spTree>
    <p:extLst>
      <p:ext uri="{BB962C8B-B14F-4D97-AF65-F5344CB8AC3E}">
        <p14:creationId xmlns:p14="http://schemas.microsoft.com/office/powerpoint/2010/main" val="683830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23" y="209549"/>
            <a:ext cx="5634018" cy="4638675"/>
          </a:xfrm>
          <a:prstGeom prst="rect">
            <a:avLst/>
          </a:prstGeom>
        </p:spPr>
      </p:pic>
      <p:sp>
        <p:nvSpPr>
          <p:cNvPr id="4" name="文本框 3"/>
          <p:cNvSpPr txBox="1"/>
          <p:nvPr/>
        </p:nvSpPr>
        <p:spPr>
          <a:xfrm>
            <a:off x="6324600" y="904875"/>
            <a:ext cx="2333625" cy="1546577"/>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It can be observed that the clustering results are relatively accurate, with data of the same type concentrated together. </a:t>
            </a:r>
            <a:endParaRPr lang="en-US" altLang="zh-CN"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At </a:t>
            </a:r>
            <a:r>
              <a:rPr lang="en-US" altLang="zh-CN" dirty="0">
                <a:latin typeface="Times New Roman" charset="0"/>
                <a:ea typeface="Times New Roman" charset="0"/>
                <a:cs typeface="Times New Roman" charset="0"/>
              </a:rPr>
              <a:t>the same time, the topological structure is also preserved.</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3224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CBA6C46-3A00-3593-CDF2-94EDD883B6C4}"/>
              </a:ext>
            </a:extLst>
          </p:cNvPr>
          <p:cNvSpPr>
            <a:spLocks noGrp="1"/>
          </p:cNvSpPr>
          <p:nvPr>
            <p:ph type="title"/>
          </p:nvPr>
        </p:nvSpPr>
        <p:spPr>
          <a:xfrm>
            <a:off x="405103" y="196260"/>
            <a:ext cx="7327517" cy="998131"/>
          </a:xfrm>
        </p:spPr>
        <p:txBody>
          <a:bodyPr vert="horz" lIns="68580" tIns="34290" rIns="68580" bIns="34290" rtlCol="0" anchor="ctr">
            <a:normAutofit/>
          </a:bodyPr>
          <a:lstStyle/>
          <a:p>
            <a:r>
              <a:rPr kumimoji="1" lang="en-US" altLang="ja-JP" kern="1200" dirty="0">
                <a:solidFill>
                  <a:schemeClr val="tx1"/>
                </a:solidFill>
                <a:latin typeface="+mj-lt"/>
                <a:ea typeface="+mj-ea"/>
                <a:cs typeface="+mj-cs"/>
              </a:rPr>
              <a:t>Project 1</a:t>
            </a:r>
          </a:p>
        </p:txBody>
      </p:sp>
      <p:sp>
        <p:nvSpPr>
          <p:cNvPr id="6" name="テキスト ボックス 5">
            <a:extLst>
              <a:ext uri="{FF2B5EF4-FFF2-40B4-BE49-F238E27FC236}">
                <a16:creationId xmlns="" xmlns:a16="http://schemas.microsoft.com/office/drawing/2014/main" id="{05101C14-D020-DF3A-409F-B7EF4283AC9A}"/>
              </a:ext>
            </a:extLst>
          </p:cNvPr>
          <p:cNvSpPr txBox="1"/>
          <p:nvPr/>
        </p:nvSpPr>
        <p:spPr>
          <a:xfrm>
            <a:off x="405103" y="940281"/>
            <a:ext cx="5509922" cy="4166653"/>
          </a:xfrm>
          <a:prstGeom prst="rect">
            <a:avLst/>
          </a:prstGeom>
          <a:noFill/>
        </p:spPr>
        <p:txBody>
          <a:bodyPr wrap="square">
            <a:spAutoFit/>
          </a:bodyPr>
          <a:lstStyle/>
          <a:p>
            <a:r>
              <a:rPr lang="en-US" altLang="ja-JP" dirty="0"/>
              <a:t>T</a:t>
            </a:r>
            <a:r>
              <a:rPr kumimoji="1" lang="en-US" altLang="ja-JP" dirty="0"/>
              <a:t>he perceptron learning rule:</a:t>
            </a:r>
          </a:p>
          <a:p>
            <a:r>
              <a:rPr kumimoji="1" lang="en-US" altLang="ja-JP" sz="750" dirty="0"/>
              <a:t>Error in the 1-th learning, Neuron output for each input pattern= -1.000000  1.000000  -1.000000  -1.000000 </a:t>
            </a:r>
          </a:p>
          <a:p>
            <a:r>
              <a:rPr lang="en-US" altLang="ja-JP" sz="750" dirty="0"/>
              <a:t>			:</a:t>
            </a:r>
          </a:p>
          <a:p>
            <a:r>
              <a:rPr kumimoji="1" lang="en-US" altLang="ja-JP" sz="750" dirty="0"/>
              <a:t>			:</a:t>
            </a:r>
          </a:p>
          <a:p>
            <a:r>
              <a:rPr kumimoji="1" lang="en-US" altLang="ja-JP" sz="750" dirty="0"/>
              <a:t>Error in the 6-th learning, Neuron output for each input pattern= -1.000000  -1.000000  -1.000000  1.000000 </a:t>
            </a:r>
          </a:p>
          <a:p>
            <a:endParaRPr kumimoji="1" lang="en-US" altLang="ja-JP" sz="750" dirty="0"/>
          </a:p>
          <a:p>
            <a:r>
              <a:rPr lang="en-US" altLang="ja-JP" sz="1013" dirty="0"/>
              <a:t>T</a:t>
            </a:r>
            <a:r>
              <a:rPr kumimoji="1" lang="en-US" altLang="ja-JP" sz="1013" dirty="0"/>
              <a:t>he delta learning rule:</a:t>
            </a:r>
            <a:endParaRPr kumimoji="1" lang="ja-JP" altLang="en-US" sz="1013" dirty="0"/>
          </a:p>
          <a:p>
            <a:r>
              <a:rPr lang="en-US" altLang="ja-JP" sz="750" dirty="0"/>
              <a:t>Error in the 1-th learning, Neuron output for each input pattern= -0.137264  -0.087140  0.066323  -0.154400 </a:t>
            </a:r>
          </a:p>
          <a:p>
            <a:r>
              <a:rPr lang="en-US" altLang="ja-JP" sz="750" dirty="0"/>
              <a:t>Error in the 2-th learning, Neuron output for each input pattern= -0.335516  -0.234115  -0.081287  -0.212619 </a:t>
            </a:r>
          </a:p>
          <a:p>
            <a:r>
              <a:rPr lang="en-US" altLang="ja-JP" sz="750" dirty="0"/>
              <a:t>			:</a:t>
            </a:r>
          </a:p>
          <a:p>
            <a:r>
              <a:rPr lang="en-US" altLang="ja-JP" sz="750" dirty="0"/>
              <a:t>			:</a:t>
            </a:r>
          </a:p>
          <a:p>
            <a:r>
              <a:rPr lang="en-US" altLang="ja-JP" sz="750" dirty="0"/>
              <a:t>Error in the 970-th learning, Neuron output for each input pattern= -0.999850  -0.923421  -0.923368  0.909036 </a:t>
            </a:r>
          </a:p>
          <a:p>
            <a:r>
              <a:rPr lang="en-US" altLang="ja-JP" sz="750" dirty="0"/>
              <a:t>Error in the 971-th learning, Neuron output for each input pattern= -0.999850  -0.923462  -0.923410  0.909085</a:t>
            </a:r>
          </a:p>
          <a:p>
            <a:endParaRPr lang="en-US" altLang="ja-JP" sz="750" dirty="0"/>
          </a:p>
          <a:p>
            <a:r>
              <a:rPr lang="en-US" altLang="ja-JP" dirty="0"/>
              <a:t>T</a:t>
            </a:r>
            <a:r>
              <a:rPr kumimoji="1" lang="en-US" altLang="ja-JP" dirty="0"/>
              <a:t>he perceptron learning rule:</a:t>
            </a:r>
          </a:p>
          <a:p>
            <a:r>
              <a:rPr kumimoji="1" lang="en-US" altLang="ja-JP" sz="750" dirty="0"/>
              <a:t>Error in the 1-th learning cycle=8.000000</a:t>
            </a:r>
          </a:p>
          <a:p>
            <a:r>
              <a:rPr kumimoji="1" lang="en-US" altLang="ja-JP" sz="750" dirty="0"/>
              <a:t>Error in the 2-th learning cycle=4.000000</a:t>
            </a:r>
          </a:p>
          <a:p>
            <a:r>
              <a:rPr kumimoji="1" lang="en-US" altLang="ja-JP" sz="750" dirty="0"/>
              <a:t>Error in the 3-th learning cycle=0.000000</a:t>
            </a:r>
          </a:p>
          <a:p>
            <a:endParaRPr kumimoji="1" lang="en-US" altLang="ja-JP" sz="750" dirty="0"/>
          </a:p>
          <a:p>
            <a:r>
              <a:rPr lang="en-US" altLang="ja-JP" sz="1013" dirty="0"/>
              <a:t>T</a:t>
            </a:r>
            <a:r>
              <a:rPr kumimoji="1" lang="en-US" altLang="ja-JP" sz="1013" dirty="0"/>
              <a:t>he delta learning rule:</a:t>
            </a:r>
            <a:endParaRPr kumimoji="1" lang="ja-JP" altLang="en-US" sz="1013" dirty="0"/>
          </a:p>
          <a:p>
            <a:r>
              <a:rPr lang="en-US" altLang="ja-JP" sz="750" dirty="0"/>
              <a:t>Error in the 1-th learning cycle=4.391804</a:t>
            </a:r>
          </a:p>
          <a:p>
            <a:r>
              <a:rPr lang="en-US" altLang="ja-JP" sz="750" dirty="0"/>
              <a:t>Error in the 2-th learning cycle=3.647490</a:t>
            </a:r>
          </a:p>
          <a:p>
            <a:r>
              <a:rPr lang="en-US" altLang="ja-JP" sz="750" dirty="0"/>
              <a:t>Error in the 3-th learning cycle=1.944532</a:t>
            </a:r>
          </a:p>
          <a:p>
            <a:r>
              <a:rPr lang="en-US" altLang="ja-JP" sz="750" dirty="0"/>
              <a:t>Error in the 4-th learning cycle=1.882734</a:t>
            </a:r>
          </a:p>
          <a:p>
            <a:r>
              <a:rPr lang="en-US" altLang="ja-JP" sz="750" dirty="0"/>
              <a:t>Error in the 5-th learning cycle=3.397979</a:t>
            </a:r>
          </a:p>
          <a:p>
            <a:r>
              <a:rPr lang="en-US" altLang="ja-JP" sz="750" dirty="0"/>
              <a:t>Error in the 6-th learning cycle=1.396447</a:t>
            </a:r>
          </a:p>
          <a:p>
            <a:r>
              <a:rPr lang="en-US" altLang="ja-JP" sz="750" dirty="0"/>
              <a:t>Error in the 7-th learning cycle=1.972744</a:t>
            </a:r>
          </a:p>
          <a:p>
            <a:r>
              <a:rPr lang="en-US" altLang="ja-JP" sz="750" dirty="0"/>
              <a:t>Error in the 8-th learning cycle=1.959355</a:t>
            </a:r>
          </a:p>
          <a:p>
            <a:r>
              <a:rPr lang="en-US" altLang="ja-JP" sz="750" dirty="0"/>
              <a:t>Error in the 9-th learning cycle=1.926832</a:t>
            </a:r>
          </a:p>
          <a:p>
            <a:r>
              <a:rPr lang="en-US" altLang="ja-JP" sz="750" dirty="0"/>
              <a:t>Error in the 10-th learning cycle=1.798133</a:t>
            </a:r>
          </a:p>
          <a:p>
            <a:r>
              <a:rPr lang="en-US" altLang="ja-JP" sz="750" dirty="0"/>
              <a:t>Error in the 11-th learning cycle=2.503469</a:t>
            </a:r>
          </a:p>
          <a:p>
            <a:r>
              <a:rPr lang="en-US" altLang="ja-JP" sz="750" dirty="0"/>
              <a:t>Error in the 12-th learning cycle=1.791384</a:t>
            </a:r>
          </a:p>
          <a:p>
            <a:r>
              <a:rPr lang="en-US" altLang="ja-JP" sz="750" dirty="0"/>
              <a:t>Error in the 13-th learning cycle=0.030948  </a:t>
            </a:r>
          </a:p>
        </p:txBody>
      </p:sp>
      <p:sp>
        <p:nvSpPr>
          <p:cNvPr id="5" name="文本框 4"/>
          <p:cNvSpPr txBox="1"/>
          <p:nvPr/>
        </p:nvSpPr>
        <p:spPr>
          <a:xfrm>
            <a:off x="5718089" y="1194390"/>
            <a:ext cx="3011960" cy="1806970"/>
          </a:xfrm>
          <a:prstGeom prst="rect">
            <a:avLst/>
          </a:prstGeom>
          <a:noFill/>
        </p:spPr>
        <p:txBody>
          <a:bodyPr wrap="square" rtlCol="0">
            <a:spAutoFit/>
          </a:bodyPr>
          <a:lstStyle/>
          <a:p>
            <a:r>
              <a:rPr kumimoji="1" lang="en-US" altLang="zh-CN" sz="1013" dirty="0">
                <a:latin typeface="Times New Roman" charset="0"/>
                <a:ea typeface="Times New Roman" charset="0"/>
                <a:cs typeface="Times New Roman" charset="0"/>
              </a:rPr>
              <a:t>We</a:t>
            </a:r>
            <a:r>
              <a:rPr kumimoji="1" lang="zh-CN" altLang="en-US" sz="1013" dirty="0">
                <a:latin typeface="Times New Roman" charset="0"/>
                <a:ea typeface="Times New Roman" charset="0"/>
                <a:cs typeface="Times New Roman" charset="0"/>
              </a:rPr>
              <a:t> </a:t>
            </a:r>
            <a:r>
              <a:rPr kumimoji="1" lang="en-US" altLang="zh-CN" sz="1013" dirty="0">
                <a:latin typeface="Times New Roman" charset="0"/>
                <a:ea typeface="Times New Roman" charset="0"/>
                <a:cs typeface="Times New Roman" charset="0"/>
              </a:rPr>
              <a:t>found</a:t>
            </a:r>
            <a:r>
              <a:rPr kumimoji="1" lang="zh-CN" altLang="en-US" sz="1013" dirty="0">
                <a:latin typeface="Times New Roman" charset="0"/>
                <a:ea typeface="Times New Roman" charset="0"/>
                <a:cs typeface="Times New Roman" charset="0"/>
              </a:rPr>
              <a:t> </a:t>
            </a:r>
            <a:r>
              <a:rPr kumimoji="1" lang="en-US" altLang="zh-CN" sz="1013" dirty="0">
                <a:latin typeface="Times New Roman" charset="0"/>
                <a:ea typeface="Times New Roman" charset="0"/>
                <a:cs typeface="Times New Roman" charset="0"/>
              </a:rPr>
              <a:t>that</a:t>
            </a:r>
            <a:r>
              <a:rPr kumimoji="1" lang="zh-CN" altLang="en-US" sz="1013" dirty="0">
                <a:latin typeface="Times New Roman" charset="0"/>
                <a:ea typeface="Times New Roman" charset="0"/>
                <a:cs typeface="Times New Roman" charset="0"/>
              </a:rPr>
              <a:t> </a:t>
            </a:r>
            <a:r>
              <a:rPr lang="en-US" altLang="ja-JP" sz="1013" dirty="0">
                <a:solidFill>
                  <a:srgbClr val="23282D"/>
                </a:solidFill>
                <a:latin typeface="Times New Roman" charset="0"/>
                <a:ea typeface="Times New Roman" charset="0"/>
                <a:cs typeface="Times New Roman" charset="0"/>
              </a:rPr>
              <a:t>step function to output values and it takes only -1 and 1. So final results are exactly same as expected outputs. </a:t>
            </a:r>
          </a:p>
          <a:p>
            <a:endParaRPr kumimoji="1" lang="en-US" altLang="zh-CN" sz="1013" dirty="0">
              <a:solidFill>
                <a:srgbClr val="23282D"/>
              </a:solidFill>
              <a:latin typeface="Times New Roman" charset="0"/>
              <a:ea typeface="Times New Roman" charset="0"/>
              <a:cs typeface="Times New Roman" charset="0"/>
            </a:endParaRPr>
          </a:p>
          <a:p>
            <a:r>
              <a:rPr lang="en-US" altLang="zh-CN" sz="1013" dirty="0">
                <a:solidFill>
                  <a:srgbClr val="23282D"/>
                </a:solidFill>
                <a:latin typeface="SegoeUI"/>
              </a:rPr>
              <a:t>S</a:t>
            </a:r>
            <a:r>
              <a:rPr lang="en-US" altLang="ja-JP" sz="1013" dirty="0">
                <a:solidFill>
                  <a:srgbClr val="23282D"/>
                </a:solidFill>
                <a:latin typeface="SegoeUI"/>
              </a:rPr>
              <a:t>igmoid function to output values and it takes continuous value [-1, 1]. And the number of cycles is quite huge comparing with perceptron leaning rule. Its results are not same as expected results exactly, but </a:t>
            </a:r>
            <a:r>
              <a:rPr lang="en-US" altLang="zh-CN" sz="1013" dirty="0">
                <a:solidFill>
                  <a:srgbClr val="23282D"/>
                </a:solidFill>
                <a:latin typeface="SegoeUI"/>
              </a:rPr>
              <a:t>close</a:t>
            </a:r>
            <a:r>
              <a:rPr lang="zh-CN" altLang="en-US" sz="1013" dirty="0">
                <a:solidFill>
                  <a:srgbClr val="23282D"/>
                </a:solidFill>
                <a:latin typeface="SegoeUI"/>
              </a:rPr>
              <a:t> </a:t>
            </a:r>
            <a:r>
              <a:rPr lang="en-US" altLang="zh-CN" sz="1013" dirty="0">
                <a:solidFill>
                  <a:srgbClr val="23282D"/>
                </a:solidFill>
                <a:latin typeface="SegoeUI"/>
              </a:rPr>
              <a:t>to</a:t>
            </a:r>
            <a:r>
              <a:rPr lang="zh-CN" altLang="en-US" sz="1013" dirty="0">
                <a:solidFill>
                  <a:srgbClr val="23282D"/>
                </a:solidFill>
                <a:latin typeface="SegoeUI"/>
              </a:rPr>
              <a:t> </a:t>
            </a:r>
            <a:r>
              <a:rPr lang="en-US" altLang="zh-CN" sz="1013" dirty="0">
                <a:solidFill>
                  <a:srgbClr val="23282D"/>
                </a:solidFill>
                <a:latin typeface="SegoeUI"/>
              </a:rPr>
              <a:t>the</a:t>
            </a:r>
            <a:r>
              <a:rPr lang="zh-CN" altLang="en-US" sz="1013" dirty="0">
                <a:solidFill>
                  <a:srgbClr val="23282D"/>
                </a:solidFill>
                <a:latin typeface="SegoeUI"/>
              </a:rPr>
              <a:t> </a:t>
            </a:r>
            <a:r>
              <a:rPr lang="en-US" altLang="zh-CN" sz="1013" dirty="0">
                <a:solidFill>
                  <a:srgbClr val="23282D"/>
                </a:solidFill>
                <a:latin typeface="SegoeUI"/>
              </a:rPr>
              <a:t>teacher</a:t>
            </a:r>
            <a:r>
              <a:rPr lang="zh-CN" altLang="en-US" sz="1013" dirty="0">
                <a:solidFill>
                  <a:srgbClr val="23282D"/>
                </a:solidFill>
                <a:latin typeface="SegoeUI"/>
              </a:rPr>
              <a:t> </a:t>
            </a:r>
            <a:r>
              <a:rPr lang="en-US" altLang="zh-CN" sz="1013" dirty="0">
                <a:solidFill>
                  <a:srgbClr val="23282D"/>
                </a:solidFill>
                <a:latin typeface="SegoeUI"/>
              </a:rPr>
              <a:t>label</a:t>
            </a:r>
            <a:r>
              <a:rPr lang="en-US" altLang="ja-JP" sz="1013" dirty="0">
                <a:solidFill>
                  <a:srgbClr val="23282D"/>
                </a:solidFill>
                <a:latin typeface="SegoeUI"/>
              </a:rPr>
              <a:t>. </a:t>
            </a:r>
            <a:endParaRPr lang="en-US" altLang="ja-JP" sz="1013" dirty="0"/>
          </a:p>
          <a:p>
            <a:endParaRPr kumimoji="1" lang="en-US" altLang="zh-CN" sz="1013" dirty="0">
              <a:solidFill>
                <a:srgbClr val="23282D"/>
              </a:solidFill>
              <a:latin typeface="Times New Roman" charset="0"/>
              <a:ea typeface="Times New Roman" charset="0"/>
              <a:cs typeface="Times New Roman" charset="0"/>
            </a:endParaRPr>
          </a:p>
          <a:p>
            <a:endParaRPr kumimoji="1" lang="zh-CN" altLang="en-US" sz="1013"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1464777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657225" y="1123950"/>
            <a:ext cx="7905750" cy="2377574"/>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We</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can</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found</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that</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the</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graph do not appear all 150 labels.</a:t>
            </a:r>
          </a:p>
          <a:p>
            <a:r>
              <a:rPr lang="en-US" altLang="zh-CN" dirty="0" smtClean="0">
                <a:latin typeface="Times New Roman" charset="0"/>
                <a:ea typeface="Times New Roman" charset="0"/>
                <a:cs typeface="Times New Roman" charset="0"/>
              </a:rPr>
              <a:t>This is because if two patterns have the same closest neuron, they will cover each other.</a:t>
            </a:r>
          </a:p>
          <a:p>
            <a:endParaRPr kumimoji="1"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But it is not a bad thing for different patterns to be assigned to the same neuron</a:t>
            </a:r>
            <a:r>
              <a:rPr lang="en-US" altLang="zh-CN" dirty="0" smtClean="0">
                <a:latin typeface="Times New Roman" charset="0"/>
                <a:ea typeface="Times New Roman" charset="0"/>
                <a:cs typeface="Times New Roman" charset="0"/>
              </a:rPr>
              <a:t>.</a:t>
            </a:r>
          </a:p>
          <a:p>
            <a:endParaRPr kumimoji="1"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In practical applications, we don't always need to completely separate all the </a:t>
            </a:r>
            <a:r>
              <a:rPr lang="en-US" altLang="zh-CN" dirty="0" smtClean="0">
                <a:latin typeface="Times New Roman" charset="0"/>
                <a:ea typeface="Times New Roman" charset="0"/>
                <a:cs typeface="Times New Roman" charset="0"/>
              </a:rPr>
              <a:t>patterns.</a:t>
            </a:r>
          </a:p>
          <a:p>
            <a:r>
              <a:rPr lang="en-US" altLang="zh-CN" dirty="0" smtClean="0">
                <a:latin typeface="Times New Roman" charset="0"/>
                <a:ea typeface="Times New Roman" charset="0"/>
                <a:cs typeface="Times New Roman" charset="0"/>
              </a:rPr>
              <a:t>Many </a:t>
            </a:r>
            <a:r>
              <a:rPr lang="en-US" altLang="zh-CN" dirty="0">
                <a:latin typeface="Times New Roman" charset="0"/>
                <a:ea typeface="Times New Roman" charset="0"/>
                <a:cs typeface="Times New Roman" charset="0"/>
              </a:rPr>
              <a:t>times, we want to discover the overall structure of the data rather than </a:t>
            </a:r>
            <a:r>
              <a:rPr lang="en-US" altLang="zh-CN" dirty="0" smtClean="0">
                <a:latin typeface="Times New Roman" charset="0"/>
                <a:ea typeface="Times New Roman" charset="0"/>
                <a:cs typeface="Times New Roman" charset="0"/>
              </a:rPr>
              <a:t>distinguish </a:t>
            </a:r>
            <a:r>
              <a:rPr lang="en-US" altLang="zh-CN" dirty="0">
                <a:latin typeface="Times New Roman" charset="0"/>
                <a:ea typeface="Times New Roman" charset="0"/>
                <a:cs typeface="Times New Roman" charset="0"/>
              </a:rPr>
              <a:t>every single data point. </a:t>
            </a:r>
            <a:endParaRPr lang="en-US" altLang="zh-CN" dirty="0" smtClean="0">
              <a:latin typeface="Times New Roman" charset="0"/>
              <a:ea typeface="Times New Roman" charset="0"/>
              <a:cs typeface="Times New Roman" charset="0"/>
            </a:endParaRPr>
          </a:p>
          <a:p>
            <a:endParaRPr lang="en-US" altLang="zh-CN"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By </a:t>
            </a:r>
            <a:r>
              <a:rPr lang="en-US" altLang="zh-CN" dirty="0">
                <a:latin typeface="Times New Roman" charset="0"/>
                <a:ea typeface="Times New Roman" charset="0"/>
                <a:cs typeface="Times New Roman" charset="0"/>
              </a:rPr>
              <a:t>increasing the number of neurons, we may obtain a more detailed mapping that separates all the patterns, but this would significantly increase computational complexity</a:t>
            </a:r>
            <a:r>
              <a:rPr lang="en-US" altLang="zh-CN" dirty="0" smtClean="0">
                <a:latin typeface="Times New Roman" charset="0"/>
                <a:ea typeface="Times New Roman" charset="0"/>
                <a:cs typeface="Times New Roman" charset="0"/>
              </a:rPr>
              <a:t>. And </a:t>
            </a:r>
            <a:r>
              <a:rPr lang="en-US" altLang="zh-CN" dirty="0">
                <a:latin typeface="Times New Roman" charset="0"/>
                <a:ea typeface="Times New Roman" charset="0"/>
                <a:cs typeface="Times New Roman" charset="0"/>
              </a:rPr>
              <a:t>the model may </a:t>
            </a:r>
            <a:r>
              <a:rPr lang="en-US" altLang="zh-CN" dirty="0" err="1">
                <a:latin typeface="Times New Roman" charset="0"/>
                <a:ea typeface="Times New Roman" charset="0"/>
                <a:cs typeface="Times New Roman" charset="0"/>
              </a:rPr>
              <a:t>becoms</a:t>
            </a:r>
            <a:r>
              <a:rPr lang="en-US" altLang="zh-CN" dirty="0">
                <a:latin typeface="Times New Roman" charset="0"/>
                <a:ea typeface="Times New Roman" charset="0"/>
                <a:cs typeface="Times New Roman" charset="0"/>
              </a:rPr>
              <a:t> overly focused on the details of the data while overlooking its overall structure.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91886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581025" y="523875"/>
            <a:ext cx="7762875" cy="300082"/>
          </a:xfrm>
          <a:prstGeom prst="rect">
            <a:avLst/>
          </a:prstGeom>
          <a:noFill/>
        </p:spPr>
        <p:txBody>
          <a:bodyPr wrap="square" rtlCol="0">
            <a:spAutoFit/>
          </a:bodyPr>
          <a:lstStyle/>
          <a:p>
            <a:endParaRPr kumimoji="1" lang="zh-CN" altLang="en-US"/>
          </a:p>
        </p:txBody>
      </p:sp>
      <p:sp>
        <p:nvSpPr>
          <p:cNvPr id="5" name="文本框 4"/>
          <p:cNvSpPr txBox="1"/>
          <p:nvPr/>
        </p:nvSpPr>
        <p:spPr>
          <a:xfrm>
            <a:off x="571500" y="447675"/>
            <a:ext cx="7991475" cy="923330"/>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Of course, we can also take into account both the overall structure and the details. For example, we can modify the code to directly output which patterns overlap on the same neuron</a:t>
            </a:r>
            <a:r>
              <a:rPr lang="en-US" altLang="zh-CN" dirty="0" smtClean="0">
                <a:latin typeface="Times New Roman" charset="0"/>
                <a:ea typeface="Times New Roman" charset="0"/>
                <a:cs typeface="Times New Roman" charset="0"/>
              </a:rPr>
              <a:t>.</a:t>
            </a:r>
          </a:p>
          <a:p>
            <a:r>
              <a:rPr kumimoji="1" lang="en-US" altLang="zh-CN" dirty="0" err="1" smtClean="0">
                <a:latin typeface="Times New Roman" charset="0"/>
                <a:ea typeface="Times New Roman" charset="0"/>
                <a:cs typeface="Times New Roman" charset="0"/>
              </a:rPr>
              <a:t>Eg</a:t>
            </a:r>
            <a:r>
              <a:rPr kumimoji="1" lang="en-US" altLang="zh-CN" dirty="0" smtClean="0">
                <a:latin typeface="Times New Roman" charset="0"/>
                <a:ea typeface="Times New Roman" charset="0"/>
                <a:cs typeface="Times New Roman" charset="0"/>
              </a:rPr>
              <a:t>.</a:t>
            </a:r>
          </a:p>
          <a:p>
            <a:endParaRPr kumimoji="1" lang="zh-CN" altLang="en-US" dirty="0">
              <a:latin typeface="Times New Roman" charset="0"/>
              <a:ea typeface="Times New Roman" charset="0"/>
              <a:cs typeface="Times New Roman"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69" y="1199633"/>
            <a:ext cx="4224518" cy="344848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0" y="2190039"/>
            <a:ext cx="1430156" cy="2458081"/>
          </a:xfrm>
          <a:prstGeom prst="rect">
            <a:avLst/>
          </a:prstGeom>
        </p:spPr>
      </p:pic>
      <p:sp>
        <p:nvSpPr>
          <p:cNvPr id="12" name="文本框 11"/>
          <p:cNvSpPr txBox="1"/>
          <p:nvPr/>
        </p:nvSpPr>
        <p:spPr>
          <a:xfrm>
            <a:off x="5972175" y="1533525"/>
            <a:ext cx="2819400" cy="2169825"/>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Use "(9, 34, 37): class0" as example:</a:t>
            </a:r>
          </a:p>
          <a:p>
            <a:r>
              <a:rPr lang="en-US" altLang="zh-CN" dirty="0">
                <a:latin typeface="Times New Roman" charset="0"/>
                <a:ea typeface="Times New Roman" charset="0"/>
                <a:cs typeface="Times New Roman" charset="0"/>
              </a:rPr>
              <a:t>In Iris datasets</a:t>
            </a:r>
            <a:r>
              <a:rPr lang="en-US" altLang="zh-CN" dirty="0" smtClean="0">
                <a:latin typeface="Times New Roman" charset="0"/>
                <a:ea typeface="Times New Roman" charset="0"/>
                <a:cs typeface="Times New Roman" charset="0"/>
              </a:rPr>
              <a:t>:</a:t>
            </a:r>
          </a:p>
          <a:p>
            <a:endParaRPr lang="en-US" altLang="zh-CN" dirty="0">
              <a:latin typeface="Times New Roman" charset="0"/>
              <a:ea typeface="Times New Roman" charset="0"/>
              <a:cs typeface="Times New Roman" charset="0"/>
            </a:endParaRPr>
          </a:p>
          <a:p>
            <a:r>
              <a:rPr lang="en-US" altLang="zh-CN" b="1" dirty="0">
                <a:latin typeface="Times New Roman" charset="0"/>
                <a:ea typeface="Times New Roman" charset="0"/>
                <a:cs typeface="Times New Roman" charset="0"/>
              </a:rPr>
              <a:t>label 9: 4.9,3.1,1.5,0.1,Iris-setosa</a:t>
            </a:r>
            <a:endParaRPr lang="en-US" altLang="zh-CN" dirty="0">
              <a:latin typeface="Times New Roman" charset="0"/>
              <a:ea typeface="Times New Roman" charset="0"/>
              <a:cs typeface="Times New Roman" charset="0"/>
            </a:endParaRPr>
          </a:p>
          <a:p>
            <a:r>
              <a:rPr lang="en-US" altLang="zh-CN" b="1" dirty="0">
                <a:latin typeface="Times New Roman" charset="0"/>
                <a:ea typeface="Times New Roman" charset="0"/>
                <a:cs typeface="Times New Roman" charset="0"/>
              </a:rPr>
              <a:t>label 34: 4.9,3.1,1.5,0.1,Iris-setosa</a:t>
            </a:r>
            <a:endParaRPr lang="en-US" altLang="zh-CN" dirty="0">
              <a:latin typeface="Times New Roman" charset="0"/>
              <a:ea typeface="Times New Roman" charset="0"/>
              <a:cs typeface="Times New Roman" charset="0"/>
            </a:endParaRPr>
          </a:p>
          <a:p>
            <a:r>
              <a:rPr lang="en-US" altLang="zh-CN" b="1" dirty="0">
                <a:latin typeface="Times New Roman" charset="0"/>
                <a:ea typeface="Times New Roman" charset="0"/>
                <a:cs typeface="Times New Roman" charset="0"/>
              </a:rPr>
              <a:t>label 36: </a:t>
            </a:r>
            <a:r>
              <a:rPr lang="en-US" altLang="zh-CN" b="1" dirty="0" smtClean="0">
                <a:latin typeface="Times New Roman" charset="0"/>
                <a:ea typeface="Times New Roman" charset="0"/>
                <a:cs typeface="Times New Roman" charset="0"/>
              </a:rPr>
              <a:t>5.5,3.5,1.3,0.2,Iris-setosa</a:t>
            </a:r>
          </a:p>
          <a:p>
            <a:endParaRPr lang="en-US" altLang="zh-CN"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We can find that the similarity of these overlapping data is indeed very high.</a:t>
            </a:r>
          </a:p>
        </p:txBody>
      </p:sp>
    </p:spTree>
    <p:extLst>
      <p:ext uri="{BB962C8B-B14F-4D97-AF65-F5344CB8AC3E}">
        <p14:creationId xmlns:p14="http://schemas.microsoft.com/office/powerpoint/2010/main" val="111776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4" name="矩形 3"/>
          <p:cNvSpPr/>
          <p:nvPr/>
        </p:nvSpPr>
        <p:spPr>
          <a:xfrm>
            <a:off x="3034637" y="1729085"/>
            <a:ext cx="2566728" cy="1446550"/>
          </a:xfrm>
          <a:prstGeom prst="rect">
            <a:avLst/>
          </a:prstGeom>
          <a:noFill/>
        </p:spPr>
        <p:txBody>
          <a:bodyPr wrap="none" lIns="91440" tIns="45720" rIns="91440" bIns="45720">
            <a:spAutoFit/>
          </a:bodyPr>
          <a:lstStyle/>
          <a:p>
            <a:pPr algn="ctr"/>
            <a:r>
              <a:rPr lang="en-US" altLang="zh-CN" sz="88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charset="0"/>
                <a:ea typeface="Times New Roman" charset="0"/>
                <a:cs typeface="Times New Roman" charset="0"/>
              </a:rPr>
              <a:t>END</a:t>
            </a:r>
            <a:endParaRPr lang="zh-CN" altLang="en-US" sz="8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charset="0"/>
              <a:ea typeface="Times New Roman" charset="0"/>
              <a:cs typeface="Times New Roman" charset="0"/>
            </a:endParaRPr>
          </a:p>
        </p:txBody>
      </p:sp>
      <p:sp>
        <p:nvSpPr>
          <p:cNvPr id="10" name="矩形 9"/>
          <p:cNvSpPr/>
          <p:nvPr/>
        </p:nvSpPr>
        <p:spPr bwMode="auto">
          <a:xfrm>
            <a:off x="278388" y="4667204"/>
            <a:ext cx="902811" cy="276999"/>
          </a:xfrm>
          <a:prstGeom prst="rect">
            <a:avLst/>
          </a:prstGeom>
        </p:spPr>
        <p:txBody>
          <a:bodyPr wrap="none">
            <a:spAutoFit/>
          </a:bodyPr>
          <a:lstStyle/>
          <a:p>
            <a:pPr>
              <a:defRPr/>
            </a:pPr>
            <a:r>
              <a:rPr lang="en-US" altLang="zh-CN" sz="1200" kern="100" dirty="0" smtClean="0">
                <a:solidFill>
                  <a:schemeClr val="tx1">
                    <a:lumMod val="85000"/>
                    <a:lumOff val="15000"/>
                  </a:schemeClr>
                </a:solidFill>
                <a:latin typeface="Times New Roman" charset="0"/>
                <a:ea typeface="Times New Roman" charset="0"/>
                <a:cs typeface="Times New Roman" charset="0"/>
              </a:rPr>
              <a:t>July</a:t>
            </a:r>
            <a:r>
              <a:rPr lang="zh-CN" altLang="en-US" sz="1200" kern="100" dirty="0" smtClean="0">
                <a:solidFill>
                  <a:schemeClr val="tx1">
                    <a:lumMod val="85000"/>
                    <a:lumOff val="15000"/>
                  </a:schemeClr>
                </a:solidFill>
                <a:latin typeface="Times New Roman" charset="0"/>
                <a:ea typeface="Times New Roman" charset="0"/>
                <a:cs typeface="Times New Roman" charset="0"/>
              </a:rPr>
              <a:t> </a:t>
            </a:r>
            <a:r>
              <a:rPr lang="en-US" altLang="zh-CN" sz="1200" kern="100" dirty="0" smtClean="0">
                <a:solidFill>
                  <a:schemeClr val="tx1">
                    <a:lumMod val="85000"/>
                    <a:lumOff val="15000"/>
                  </a:schemeClr>
                </a:solidFill>
                <a:latin typeface="Times New Roman" charset="0"/>
                <a:ea typeface="Times New Roman" charset="0"/>
                <a:cs typeface="Times New Roman" charset="0"/>
              </a:rPr>
              <a:t>2,2022</a:t>
            </a:r>
            <a:endParaRPr lang="zh-CN" altLang="en-US" sz="1200" kern="100" dirty="0">
              <a:solidFill>
                <a:schemeClr val="tx1">
                  <a:lumMod val="85000"/>
                  <a:lumOff val="15000"/>
                </a:schemeClr>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34907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12" name="矩形 11"/>
          <p:cNvSpPr/>
          <p:nvPr/>
        </p:nvSpPr>
        <p:spPr bwMode="auto">
          <a:xfrm>
            <a:off x="2814965" y="2355893"/>
            <a:ext cx="3252814" cy="523220"/>
          </a:xfrm>
          <a:prstGeom prst="rect">
            <a:avLst/>
          </a:prstGeom>
          <a:noFill/>
        </p:spPr>
        <p:txBody>
          <a:bodyPr wrap="none">
            <a:spAutoFit/>
          </a:bodyPr>
          <a:lstStyle/>
          <a:p>
            <a:pPr fontAlgn="base">
              <a:spcBef>
                <a:spcPct val="0"/>
              </a:spcBef>
              <a:spcAft>
                <a:spcPct val="0"/>
              </a:spcAft>
              <a:defRPr/>
            </a:pPr>
            <a:r>
              <a:rPr lang="en-US" altLang="zh-CN" sz="2800" kern="100" dirty="0" smtClean="0">
                <a:solidFill>
                  <a:schemeClr val="accent1"/>
                </a:solidFill>
                <a:latin typeface="Times New Roman" charset="0"/>
                <a:ea typeface="Times New Roman" charset="0"/>
                <a:cs typeface="Times New Roman" charset="0"/>
              </a:rPr>
              <a:t>02.</a:t>
            </a:r>
            <a:r>
              <a:rPr lang="en-US" altLang="zh-CN" sz="2800" dirty="0">
                <a:solidFill>
                  <a:schemeClr val="accent1"/>
                </a:solidFill>
                <a:latin typeface="Times New Roman" charset="0"/>
                <a:ea typeface="Times New Roman" charset="0"/>
                <a:cs typeface="Times New Roman" charset="0"/>
              </a:rPr>
              <a:t> 4-bit parity </a:t>
            </a:r>
            <a:r>
              <a:rPr lang="en-US" altLang="zh-CN" sz="2800" dirty="0" smtClean="0">
                <a:solidFill>
                  <a:schemeClr val="accent1"/>
                </a:solidFill>
                <a:latin typeface="Times New Roman" charset="0"/>
                <a:ea typeface="Times New Roman" charset="0"/>
                <a:cs typeface="Times New Roman" charset="0"/>
              </a:rPr>
              <a:t>check</a:t>
            </a:r>
            <a:endParaRPr lang="zh-CN" altLang="en-US" sz="2800" dirty="0">
              <a:solidFill>
                <a:schemeClr val="accent1"/>
              </a:solidFill>
              <a:latin typeface="Times New Roman" charset="0"/>
              <a:ea typeface="Times New Roman" charset="0"/>
              <a:cs typeface="Times New Roman" charset="0"/>
            </a:endParaRPr>
          </a:p>
        </p:txBody>
      </p:sp>
      <p:cxnSp>
        <p:nvCxnSpPr>
          <p:cNvPr id="13" name="直接连接符 15"/>
          <p:cNvCxnSpPr/>
          <p:nvPr/>
        </p:nvCxnSpPr>
        <p:spPr>
          <a:xfrm>
            <a:off x="4441372" y="2961888"/>
            <a:ext cx="2612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菱形 13"/>
          <p:cNvSpPr/>
          <p:nvPr/>
        </p:nvSpPr>
        <p:spPr>
          <a:xfrm>
            <a:off x="2184101" y="229604"/>
            <a:ext cx="4775798" cy="4775798"/>
          </a:xfrm>
          <a:prstGeom prst="diamond">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714707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619125" y="542925"/>
            <a:ext cx="8210550" cy="1546577"/>
          </a:xfrm>
          <a:prstGeom prst="rect">
            <a:avLst/>
          </a:prstGeom>
          <a:noFill/>
        </p:spPr>
        <p:txBody>
          <a:bodyPr wrap="square" rtlCol="0">
            <a:spAutoFit/>
          </a:bodyPr>
          <a:lstStyle/>
          <a:p>
            <a:r>
              <a:rPr lang="en-US" altLang="zh-CN" dirty="0">
                <a:latin typeface="Times New Roman" charset="0"/>
                <a:ea typeface="Times New Roman" charset="0"/>
                <a:cs typeface="Times New Roman" charset="0"/>
              </a:rPr>
              <a:t>The problem is to input a 4-bit number (0 or 1) and output 1 if the number of 1 is even, and 0 otherwise.</a:t>
            </a:r>
          </a:p>
          <a:p>
            <a:r>
              <a:rPr lang="en-US" altLang="zh-CN" dirty="0">
                <a:latin typeface="Times New Roman" charset="0"/>
                <a:ea typeface="Times New Roman" charset="0"/>
                <a:cs typeface="Times New Roman" charset="0"/>
              </a:rPr>
              <a:t>For example:</a:t>
            </a:r>
          </a:p>
          <a:p>
            <a:r>
              <a:rPr lang="en-US" altLang="zh-CN" dirty="0">
                <a:latin typeface="Times New Roman" charset="0"/>
                <a:ea typeface="Times New Roman" charset="0"/>
                <a:cs typeface="Times New Roman" charset="0"/>
              </a:rPr>
              <a:t>(0, 0, 0, 0, -1) -&gt; 1</a:t>
            </a:r>
          </a:p>
          <a:p>
            <a:r>
              <a:rPr lang="en-US" altLang="zh-CN" dirty="0">
                <a:latin typeface="Times New Roman" charset="0"/>
                <a:ea typeface="Times New Roman" charset="0"/>
                <a:cs typeface="Times New Roman" charset="0"/>
              </a:rPr>
              <a:t>(0, 1, 1, 1, -1) -&gt; 0 </a:t>
            </a:r>
          </a:p>
          <a:p>
            <a:r>
              <a:rPr lang="en-US" altLang="zh-CN" dirty="0">
                <a:latin typeface="Times New Roman" charset="0"/>
                <a:ea typeface="Times New Roman" charset="0"/>
                <a:cs typeface="Times New Roman" charset="0"/>
              </a:rPr>
              <a:t>(1, 0, 0, 1, -1) -&gt; 1 </a:t>
            </a:r>
          </a:p>
          <a:p>
            <a:r>
              <a:rPr lang="en-US" altLang="zh-CN" dirty="0">
                <a:latin typeface="Times New Roman" charset="0"/>
                <a:ea typeface="Times New Roman" charset="0"/>
                <a:cs typeface="Times New Roman" charset="0"/>
              </a:rPr>
              <a:t>(1, 0, 1, 1, -1) -&gt; 0</a:t>
            </a:r>
          </a:p>
          <a:p>
            <a:endParaRPr kumimoji="1" lang="zh-CN" altLang="en-US" dirty="0">
              <a:latin typeface="Times New Roman" charset="0"/>
              <a:ea typeface="Times New Roman" charset="0"/>
              <a:cs typeface="Times New Roman"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5" y="2089502"/>
            <a:ext cx="3889375" cy="2644301"/>
          </a:xfrm>
          <a:prstGeom prst="rect">
            <a:avLst/>
          </a:prstGeom>
        </p:spPr>
      </p:pic>
      <p:sp>
        <p:nvSpPr>
          <p:cNvPr id="9" name="文本框 8"/>
          <p:cNvSpPr txBox="1"/>
          <p:nvPr/>
        </p:nvSpPr>
        <p:spPr>
          <a:xfrm>
            <a:off x="4724400" y="1316213"/>
            <a:ext cx="3714750" cy="923330"/>
          </a:xfrm>
          <a:prstGeom prst="rect">
            <a:avLst/>
          </a:prstGeom>
          <a:noFill/>
        </p:spPr>
        <p:txBody>
          <a:bodyPr wrap="square" rtlCol="0">
            <a:spAutoFit/>
          </a:bodyPr>
          <a:lstStyle/>
          <a:p>
            <a:r>
              <a:rPr kumimoji="1" lang="en-US" altLang="zh-CN" dirty="0">
                <a:latin typeface="Times New Roman" charset="0"/>
                <a:ea typeface="Times New Roman" charset="0"/>
                <a:cs typeface="Times New Roman" charset="0"/>
              </a:rPr>
              <a:t>A</a:t>
            </a:r>
            <a:r>
              <a:rPr kumimoji="1" lang="en-US" altLang="zh-CN" dirty="0" smtClean="0">
                <a:latin typeface="Times New Roman" charset="0"/>
                <a:ea typeface="Times New Roman" charset="0"/>
                <a:cs typeface="Times New Roman" charset="0"/>
              </a:rPr>
              <a:t>djust </a:t>
            </a:r>
            <a:r>
              <a:rPr kumimoji="1" lang="en-US" altLang="zh-CN" dirty="0">
                <a:latin typeface="Times New Roman" charset="0"/>
                <a:ea typeface="Times New Roman" charset="0"/>
                <a:cs typeface="Times New Roman" charset="0"/>
              </a:rPr>
              <a:t>the learning rate and the number of neurons in the hidden layers to reduce the value of the mean square error loss function while also attempting to improve the accuracy of the outputs.</a:t>
            </a:r>
            <a:endParaRPr kumimoji="1" lang="zh-CN" altLang="en-US" dirty="0">
              <a:latin typeface="Times New Roman" charset="0"/>
              <a:ea typeface="Times New Roman" charset="0"/>
              <a:cs typeface="Times New Roman" charset="0"/>
            </a:endParaRPr>
          </a:p>
        </p:txBody>
      </p:sp>
      <p:sp>
        <p:nvSpPr>
          <p:cNvPr id="10" name="文本框 9"/>
          <p:cNvSpPr txBox="1"/>
          <p:nvPr/>
        </p:nvSpPr>
        <p:spPr>
          <a:xfrm>
            <a:off x="4724400" y="2429358"/>
            <a:ext cx="3514725" cy="507831"/>
          </a:xfrm>
          <a:prstGeom prst="rect">
            <a:avLst/>
          </a:prstGeom>
          <a:noFill/>
        </p:spPr>
        <p:txBody>
          <a:bodyPr wrap="square" rtlCol="0">
            <a:spAutoFit/>
          </a:bodyPr>
          <a:lstStyle/>
          <a:p>
            <a:r>
              <a:rPr lang="en-US" altLang="zh-CN" dirty="0" smtClean="0">
                <a:latin typeface="Times New Roman" charset="0"/>
                <a:ea typeface="Times New Roman" charset="0"/>
                <a:cs typeface="Times New Roman" charset="0"/>
              </a:rPr>
              <a:t>Use </a:t>
            </a:r>
            <a:r>
              <a:rPr lang="en-US" altLang="zh-CN" dirty="0">
                <a:latin typeface="Times New Roman" charset="0"/>
                <a:ea typeface="Times New Roman" charset="0"/>
                <a:cs typeface="Times New Roman" charset="0"/>
              </a:rPr>
              <a:t>the matrix form of the backpropagation algorithm to update the weights.</a:t>
            </a:r>
            <a:endParaRPr kumimoji="1" lang="zh-CN" altLang="en-US" dirty="0">
              <a:latin typeface="Times New Roman" charset="0"/>
              <a:ea typeface="Times New Roman" charset="0"/>
              <a:cs typeface="Times New Roman"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299" y="3562525"/>
            <a:ext cx="3048000" cy="6223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299" y="4184825"/>
            <a:ext cx="4330701" cy="596900"/>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299" y="2894257"/>
            <a:ext cx="2616200" cy="711200"/>
          </a:xfrm>
          <a:prstGeom prst="rect">
            <a:avLst/>
          </a:prstGeom>
        </p:spPr>
      </p:pic>
    </p:spTree>
    <p:extLst>
      <p:ext uri="{BB962C8B-B14F-4D97-AF65-F5344CB8AC3E}">
        <p14:creationId xmlns:p14="http://schemas.microsoft.com/office/powerpoint/2010/main" val="92114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403225" y="287964"/>
            <a:ext cx="8210550" cy="715581"/>
          </a:xfrm>
          <a:prstGeom prst="rect">
            <a:avLst/>
          </a:prstGeom>
          <a:noFill/>
        </p:spPr>
        <p:txBody>
          <a:bodyPr wrap="square" rtlCol="0">
            <a:spAutoFit/>
          </a:bodyPr>
          <a:lstStyle/>
          <a:p>
            <a:r>
              <a:rPr lang="en-US" altLang="zh-CN" dirty="0" err="1">
                <a:latin typeface="Times New Roman" charset="0"/>
                <a:ea typeface="Times New Roman" charset="0"/>
                <a:cs typeface="Times New Roman" charset="0"/>
              </a:rPr>
              <a:t>hidden_neurons</a:t>
            </a:r>
            <a:r>
              <a:rPr lang="en-US" altLang="zh-CN" dirty="0">
                <a:latin typeface="Times New Roman" charset="0"/>
                <a:ea typeface="Times New Roman" charset="0"/>
                <a:cs typeface="Times New Roman" charset="0"/>
              </a:rPr>
              <a:t> = </a:t>
            </a:r>
            <a:r>
              <a:rPr lang="en-US" altLang="zh-CN" dirty="0" smtClean="0">
                <a:latin typeface="Times New Roman" charset="0"/>
                <a:ea typeface="Times New Roman" charset="0"/>
                <a:cs typeface="Times New Roman" charset="0"/>
              </a:rPr>
              <a:t>8</a:t>
            </a:r>
          </a:p>
          <a:p>
            <a:r>
              <a:rPr lang="en-US" altLang="zh-CN" dirty="0" err="1" smtClean="0">
                <a:latin typeface="Times New Roman" charset="0"/>
                <a:ea typeface="Times New Roman" charset="0"/>
                <a:cs typeface="Times New Roman" charset="0"/>
              </a:rPr>
              <a:t>learning_rate</a:t>
            </a:r>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2</a:t>
            </a:r>
          </a:p>
          <a:p>
            <a:r>
              <a:rPr lang="en-US" altLang="zh-CN" dirty="0" err="1" smtClean="0">
                <a:latin typeface="Times New Roman" charset="0"/>
                <a:ea typeface="Times New Roman" charset="0"/>
                <a:cs typeface="Times New Roman" charset="0"/>
              </a:rPr>
              <a:t>num_epochs</a:t>
            </a:r>
            <a:r>
              <a:rPr lang="en-US" altLang="zh-CN" dirty="0" smtClean="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 5000</a:t>
            </a:r>
            <a:endParaRPr kumimoji="1" lang="zh-CN" altLang="en-US" dirty="0">
              <a:latin typeface="Times New Roman" charset="0"/>
              <a:ea typeface="Times New Roman" charset="0"/>
              <a:cs typeface="Times New Roman"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98" y="1428750"/>
            <a:ext cx="4061702" cy="2952750"/>
          </a:xfrm>
          <a:prstGeom prst="rect">
            <a:avLst/>
          </a:prstGeom>
        </p:spPr>
      </p:pic>
      <p:sp>
        <p:nvSpPr>
          <p:cNvPr id="3" name="文本框 2"/>
          <p:cNvSpPr txBox="1"/>
          <p:nvPr/>
        </p:nvSpPr>
        <p:spPr>
          <a:xfrm>
            <a:off x="4708525" y="1428750"/>
            <a:ext cx="4256814" cy="1338828"/>
          </a:xfrm>
          <a:prstGeom prst="rect">
            <a:avLst/>
          </a:prstGeom>
          <a:noFill/>
        </p:spPr>
        <p:txBody>
          <a:bodyPr wrap="square" rtlCol="0">
            <a:spAutoFit/>
          </a:bodyPr>
          <a:lstStyle/>
          <a:p>
            <a:r>
              <a:rPr lang="en-US" altLang="zh-CN" smtClean="0">
                <a:latin typeface="Times New Roman" charset="0"/>
                <a:ea typeface="Times New Roman" charset="0"/>
                <a:cs typeface="Times New Roman" charset="0"/>
              </a:rPr>
              <a:t>The </a:t>
            </a:r>
            <a:r>
              <a:rPr lang="en-US" altLang="zh-CN" dirty="0">
                <a:latin typeface="Times New Roman" charset="0"/>
                <a:ea typeface="Times New Roman" charset="0"/>
                <a:cs typeface="Times New Roman" charset="0"/>
              </a:rPr>
              <a:t>loss value drops significantly at a certain stage, indicating that the model has learned the pattern between the data.</a:t>
            </a:r>
          </a:p>
          <a:p>
            <a:r>
              <a:rPr lang="en-US" altLang="zh-CN" dirty="0">
                <a:latin typeface="Times New Roman" charset="0"/>
                <a:ea typeface="Times New Roman" charset="0"/>
                <a:cs typeface="Times New Roman" charset="0"/>
              </a:rPr>
              <a:t>Then, the program will output the weight matrix of the model.</a:t>
            </a:r>
          </a:p>
          <a:p>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2140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71" y="800100"/>
            <a:ext cx="8182716" cy="2800349"/>
          </a:xfrm>
          <a:prstGeom prst="rect">
            <a:avLst/>
          </a:prstGeom>
        </p:spPr>
      </p:pic>
      <p:sp>
        <p:nvSpPr>
          <p:cNvPr id="7" name="文本框 6"/>
          <p:cNvSpPr txBox="1"/>
          <p:nvPr/>
        </p:nvSpPr>
        <p:spPr>
          <a:xfrm>
            <a:off x="433371" y="3886200"/>
            <a:ext cx="3541354" cy="300082"/>
          </a:xfrm>
          <a:prstGeom prst="rect">
            <a:avLst/>
          </a:prstGeom>
          <a:noFill/>
        </p:spPr>
        <p:txBody>
          <a:bodyPr wrap="none" rtlCol="0">
            <a:spAutoFit/>
          </a:bodyPr>
          <a:lstStyle/>
          <a:p>
            <a:r>
              <a:rPr kumimoji="1" lang="en-US" altLang="zh-CN" dirty="0" smtClean="0">
                <a:latin typeface="Times New Roman" charset="0"/>
                <a:ea typeface="Times New Roman" charset="0"/>
                <a:cs typeface="Times New Roman" charset="0"/>
              </a:rPr>
              <a:t>Use </a:t>
            </a:r>
            <a:r>
              <a:rPr kumimoji="1" lang="en-US" altLang="zh-CN" smtClean="0">
                <a:latin typeface="Times New Roman" charset="0"/>
                <a:ea typeface="Times New Roman" charset="0"/>
                <a:cs typeface="Times New Roman" charset="0"/>
              </a:rPr>
              <a:t>these above trained </a:t>
            </a:r>
            <a:r>
              <a:rPr kumimoji="1" lang="en-US" altLang="zh-CN" dirty="0" smtClean="0">
                <a:latin typeface="Times New Roman" charset="0"/>
                <a:ea typeface="Times New Roman" charset="0"/>
                <a:cs typeface="Times New Roman" charset="0"/>
              </a:rPr>
              <a:t>weight to test the model</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6396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rgbClr val="EEF2F5"/>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657225"/>
            <a:ext cx="8844908" cy="4131286"/>
          </a:xfrm>
          <a:prstGeom prst="rect">
            <a:avLst/>
          </a:prstGeom>
        </p:spPr>
      </p:pic>
    </p:spTree>
    <p:extLst>
      <p:ext uri="{BB962C8B-B14F-4D97-AF65-F5344CB8AC3E}">
        <p14:creationId xmlns:p14="http://schemas.microsoft.com/office/powerpoint/2010/main" val="87465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7578</TotalTime>
  <Words>1753</Words>
  <Application>Microsoft Macintosh PowerPoint</Application>
  <PresentationFormat>全屏显示(16:9)</PresentationFormat>
  <Paragraphs>186</Paragraphs>
  <Slides>42</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42</vt:i4>
      </vt:variant>
    </vt:vector>
  </HeadingPairs>
  <TitlesOfParts>
    <vt:vector size="53" baseType="lpstr">
      <vt:lpstr>Calibri</vt:lpstr>
      <vt:lpstr>Calibri Light</vt:lpstr>
      <vt:lpstr>ＭＳ Ｐゴシック</vt:lpstr>
      <vt:lpstr>SegoeUI</vt:lpstr>
      <vt:lpstr>Times New Roman</vt:lpstr>
      <vt:lpstr>宋体</vt:lpstr>
      <vt:lpstr>微软雅黑</vt:lpstr>
      <vt:lpstr>微软雅黑 Light</vt:lpstr>
      <vt:lpstr>游ゴシック</vt:lpstr>
      <vt:lpstr>Arial</vt:lpstr>
      <vt:lpstr>Office 主题</vt:lpstr>
      <vt:lpstr>PowerPoint 演示文稿</vt:lpstr>
      <vt:lpstr>PowerPoint 演示文稿</vt:lpstr>
      <vt:lpstr>Project 1</vt:lpstr>
      <vt:lpstr>Project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帐户</cp:lastModifiedBy>
  <cp:revision>367</cp:revision>
  <dcterms:created xsi:type="dcterms:W3CDTF">2017-05-01T12:27:00Z</dcterms:created>
  <dcterms:modified xsi:type="dcterms:W3CDTF">2023-05-30T07:24:31Z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